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handoutMasterIdLst>
    <p:handoutMasterId r:id="rId26"/>
  </p:handoutMasterIdLst>
  <p:sldIdLst>
    <p:sldId id="256" r:id="rId2"/>
    <p:sldId id="257" r:id="rId3"/>
    <p:sldId id="258" r:id="rId4"/>
    <p:sldId id="259" r:id="rId5"/>
    <p:sldId id="260" r:id="rId6"/>
    <p:sldId id="261" r:id="rId7"/>
    <p:sldId id="262" r:id="rId8"/>
    <p:sldId id="263" r:id="rId9"/>
    <p:sldId id="264" r:id="rId10"/>
    <p:sldId id="265" r:id="rId11"/>
    <p:sldId id="266" r:id="rId12"/>
    <p:sldId id="278" r:id="rId13"/>
    <p:sldId id="267" r:id="rId14"/>
    <p:sldId id="268" r:id="rId15"/>
    <p:sldId id="269" r:id="rId16"/>
    <p:sldId id="270" r:id="rId17"/>
    <p:sldId id="271" r:id="rId18"/>
    <p:sldId id="272" r:id="rId19"/>
    <p:sldId id="273" r:id="rId20"/>
    <p:sldId id="274" r:id="rId21"/>
    <p:sldId id="275" r:id="rId22"/>
    <p:sldId id="276" r:id="rId23"/>
    <p:sldId id="27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B2476C-040B-44D7-BF8F-EFF5DE4A82EB}" v="209" dt="2025-07-18T00:02:33.6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74379"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ylan Rapanan" userId="93bda668-c7dc-4404-8151-0499ca4752b2" providerId="ADAL" clId="{C1B2476C-040B-44D7-BF8F-EFF5DE4A82EB}"/>
    <pc:docChg chg="undo redo custSel addSld delSld modSld">
      <pc:chgData name="Dylan Rapanan" userId="93bda668-c7dc-4404-8151-0499ca4752b2" providerId="ADAL" clId="{C1B2476C-040B-44D7-BF8F-EFF5DE4A82EB}" dt="2025-07-18T00:02:33.675" v="8301" actId="20577"/>
      <pc:docMkLst>
        <pc:docMk/>
      </pc:docMkLst>
      <pc:sldChg chg="addSp modSp mod modTransition modAnim modNotesTx">
        <pc:chgData name="Dylan Rapanan" userId="93bda668-c7dc-4404-8151-0499ca4752b2" providerId="ADAL" clId="{C1B2476C-040B-44D7-BF8F-EFF5DE4A82EB}" dt="2025-07-17T22:29:26.497" v="8215"/>
        <pc:sldMkLst>
          <pc:docMk/>
          <pc:sldMk cId="916167394" sldId="256"/>
        </pc:sldMkLst>
        <pc:spChg chg="mod">
          <ac:chgData name="Dylan Rapanan" userId="93bda668-c7dc-4404-8151-0499ca4752b2" providerId="ADAL" clId="{C1B2476C-040B-44D7-BF8F-EFF5DE4A82EB}" dt="2025-07-16T22:43:34.052" v="6330" actId="1076"/>
          <ac:spMkLst>
            <pc:docMk/>
            <pc:sldMk cId="916167394" sldId="256"/>
            <ac:spMk id="2" creationId="{6F91AFD6-E03D-4D55-5EDE-E4E88988F4FA}"/>
          </ac:spMkLst>
        </pc:spChg>
        <pc:spChg chg="mod">
          <ac:chgData name="Dylan Rapanan" userId="93bda668-c7dc-4404-8151-0499ca4752b2" providerId="ADAL" clId="{C1B2476C-040B-44D7-BF8F-EFF5DE4A82EB}" dt="2025-07-16T22:24:34.309" v="6294" actId="1076"/>
          <ac:spMkLst>
            <pc:docMk/>
            <pc:sldMk cId="916167394" sldId="256"/>
            <ac:spMk id="3" creationId="{704ACCCA-4FD4-1424-BD37-E1C5CC2FD1E6}"/>
          </ac:spMkLst>
        </pc:spChg>
        <pc:spChg chg="mod">
          <ac:chgData name="Dylan Rapanan" userId="93bda668-c7dc-4404-8151-0499ca4752b2" providerId="ADAL" clId="{C1B2476C-040B-44D7-BF8F-EFF5DE4A82EB}" dt="2025-07-16T22:43:48.309" v="6332" actId="1076"/>
          <ac:spMkLst>
            <pc:docMk/>
            <pc:sldMk cId="916167394" sldId="256"/>
            <ac:spMk id="11" creationId="{9F83A403-ADEB-93F9-91DD-1C99C81E1706}"/>
          </ac:spMkLst>
        </pc:spChg>
        <pc:picChg chg="mod">
          <ac:chgData name="Dylan Rapanan" userId="93bda668-c7dc-4404-8151-0499ca4752b2" providerId="ADAL" clId="{C1B2476C-040B-44D7-BF8F-EFF5DE4A82EB}" dt="2025-07-16T22:21:17.769" v="6283" actId="1038"/>
          <ac:picMkLst>
            <pc:docMk/>
            <pc:sldMk cId="916167394" sldId="256"/>
            <ac:picMk id="5" creationId="{7E2B8AD2-9658-4527-15F6-51EB153C6BC1}"/>
          </ac:picMkLst>
        </pc:picChg>
        <pc:picChg chg="add mod">
          <ac:chgData name="Dylan Rapanan" userId="93bda668-c7dc-4404-8151-0499ca4752b2" providerId="ADAL" clId="{C1B2476C-040B-44D7-BF8F-EFF5DE4A82EB}" dt="2025-07-16T22:21:01.902" v="6231" actId="1038"/>
          <ac:picMkLst>
            <pc:docMk/>
            <pc:sldMk cId="916167394" sldId="256"/>
            <ac:picMk id="6" creationId="{9D9F6310-D652-7819-DE3E-1DBDC7C8A728}"/>
          </ac:picMkLst>
        </pc:picChg>
        <pc:picChg chg="mod">
          <ac:chgData name="Dylan Rapanan" userId="93bda668-c7dc-4404-8151-0499ca4752b2" providerId="ADAL" clId="{C1B2476C-040B-44D7-BF8F-EFF5DE4A82EB}" dt="2025-07-17T22:26:01.183" v="8199" actId="1037"/>
          <ac:picMkLst>
            <pc:docMk/>
            <pc:sldMk cId="916167394" sldId="256"/>
            <ac:picMk id="7" creationId="{89E676CE-7471-7B71-6D8A-D0FBA8E13C43}"/>
          </ac:picMkLst>
        </pc:picChg>
        <pc:picChg chg="add mod ord">
          <ac:chgData name="Dylan Rapanan" userId="93bda668-c7dc-4404-8151-0499ca4752b2" providerId="ADAL" clId="{C1B2476C-040B-44D7-BF8F-EFF5DE4A82EB}" dt="2025-07-17T22:17:56.847" v="8173" actId="1076"/>
          <ac:picMkLst>
            <pc:docMk/>
            <pc:sldMk cId="916167394" sldId="256"/>
            <ac:picMk id="8" creationId="{367B8575-106A-7C8C-3B37-7E6BDFB05DA8}"/>
          </ac:picMkLst>
        </pc:picChg>
        <pc:picChg chg="mod">
          <ac:chgData name="Dylan Rapanan" userId="93bda668-c7dc-4404-8151-0499ca4752b2" providerId="ADAL" clId="{C1B2476C-040B-44D7-BF8F-EFF5DE4A82EB}" dt="2025-07-16T22:21:14.821" v="6275" actId="1038"/>
          <ac:picMkLst>
            <pc:docMk/>
            <pc:sldMk cId="916167394" sldId="256"/>
            <ac:picMk id="9" creationId="{D894B4F5-A7A4-FF82-87A2-7FF6A76C46AE}"/>
          </ac:picMkLst>
        </pc:picChg>
        <pc:picChg chg="add mod ord">
          <ac:chgData name="Dylan Rapanan" userId="93bda668-c7dc-4404-8151-0499ca4752b2" providerId="ADAL" clId="{C1B2476C-040B-44D7-BF8F-EFF5DE4A82EB}" dt="2025-07-17T22:18:56.043" v="8180" actId="1038"/>
          <ac:picMkLst>
            <pc:docMk/>
            <pc:sldMk cId="916167394" sldId="256"/>
            <ac:picMk id="10" creationId="{E21AE84E-8B83-37D8-856B-C0FEA574938F}"/>
          </ac:picMkLst>
        </pc:picChg>
      </pc:sldChg>
      <pc:sldChg chg="addSp modSp mod modTransition setBg modAnim modNotesTx">
        <pc:chgData name="Dylan Rapanan" userId="93bda668-c7dc-4404-8151-0499ca4752b2" providerId="ADAL" clId="{C1B2476C-040B-44D7-BF8F-EFF5DE4A82EB}" dt="2025-07-17T22:28:44.508" v="8214"/>
        <pc:sldMkLst>
          <pc:docMk/>
          <pc:sldMk cId="1519874613" sldId="257"/>
        </pc:sldMkLst>
        <pc:spChg chg="mod">
          <ac:chgData name="Dylan Rapanan" userId="93bda668-c7dc-4404-8151-0499ca4752b2" providerId="ADAL" clId="{C1B2476C-040B-44D7-BF8F-EFF5DE4A82EB}" dt="2025-07-16T23:10:25.775" v="6499" actId="20577"/>
          <ac:spMkLst>
            <pc:docMk/>
            <pc:sldMk cId="1519874613" sldId="257"/>
            <ac:spMk id="2" creationId="{685A157A-0F23-6948-C7DD-D3415CFC89C4}"/>
          </ac:spMkLst>
        </pc:spChg>
        <pc:spChg chg="mod">
          <ac:chgData name="Dylan Rapanan" userId="93bda668-c7dc-4404-8151-0499ca4752b2" providerId="ADAL" clId="{C1B2476C-040B-44D7-BF8F-EFF5DE4A82EB}" dt="2025-07-14T19:46:01.297" v="4816" actId="1076"/>
          <ac:spMkLst>
            <pc:docMk/>
            <pc:sldMk cId="1519874613" sldId="257"/>
            <ac:spMk id="3" creationId="{96BDD95E-4CA4-10EF-DEF0-9E1BF63B4C0F}"/>
          </ac:spMkLst>
        </pc:spChg>
        <pc:grpChg chg="add">
          <ac:chgData name="Dylan Rapanan" userId="93bda668-c7dc-4404-8151-0499ca4752b2" providerId="ADAL" clId="{C1B2476C-040B-44D7-BF8F-EFF5DE4A82EB}" dt="2025-07-10T18:43:59.796" v="88" actId="26606"/>
          <ac:grpSpMkLst>
            <pc:docMk/>
            <pc:sldMk cId="1519874613" sldId="257"/>
            <ac:grpSpMk id="12" creationId="{58B25CAD-A790-499A-926B-116E10915ED3}"/>
          </ac:grpSpMkLst>
        </pc:grpChg>
        <pc:grpChg chg="add">
          <ac:chgData name="Dylan Rapanan" userId="93bda668-c7dc-4404-8151-0499ca4752b2" providerId="ADAL" clId="{C1B2476C-040B-44D7-BF8F-EFF5DE4A82EB}" dt="2025-07-10T18:43:59.796" v="88" actId="26606"/>
          <ac:grpSpMkLst>
            <pc:docMk/>
            <pc:sldMk cId="1519874613" sldId="257"/>
            <ac:grpSpMk id="94" creationId="{811B40AE-63DC-41CA-B0D1-EF99F055F5E6}"/>
          </ac:grpSpMkLst>
        </pc:grpChg>
        <pc:picChg chg="add mod">
          <ac:chgData name="Dylan Rapanan" userId="93bda668-c7dc-4404-8151-0499ca4752b2" providerId="ADAL" clId="{C1B2476C-040B-44D7-BF8F-EFF5DE4A82EB}" dt="2025-07-17T22:18:37.602" v="8176"/>
          <ac:picMkLst>
            <pc:docMk/>
            <pc:sldMk cId="1519874613" sldId="257"/>
            <ac:picMk id="4" creationId="{2B14E676-0CF9-3204-844A-6FDBB064FECB}"/>
          </ac:picMkLst>
        </pc:picChg>
        <pc:picChg chg="add mod ord">
          <ac:chgData name="Dylan Rapanan" userId="93bda668-c7dc-4404-8151-0499ca4752b2" providerId="ADAL" clId="{C1B2476C-040B-44D7-BF8F-EFF5DE4A82EB}" dt="2025-07-17T22:26:28.239" v="8206" actId="1036"/>
          <ac:picMkLst>
            <pc:docMk/>
            <pc:sldMk cId="1519874613" sldId="257"/>
            <ac:picMk id="5" creationId="{62E46777-30FD-1C6B-5B0F-F86A41D7E335}"/>
          </ac:picMkLst>
        </pc:picChg>
        <pc:picChg chg="add mod ord">
          <ac:chgData name="Dylan Rapanan" userId="93bda668-c7dc-4404-8151-0499ca4752b2" providerId="ADAL" clId="{C1B2476C-040B-44D7-BF8F-EFF5DE4A82EB}" dt="2025-07-17T22:21:06.822" v="8190" actId="14100"/>
          <ac:picMkLst>
            <pc:docMk/>
            <pc:sldMk cId="1519874613" sldId="257"/>
            <ac:picMk id="6" creationId="{76819F54-0C3D-2BA2-D02B-DC8126B793FB}"/>
          </ac:picMkLst>
        </pc:picChg>
        <pc:picChg chg="add mod">
          <ac:chgData name="Dylan Rapanan" userId="93bda668-c7dc-4404-8151-0499ca4752b2" providerId="ADAL" clId="{C1B2476C-040B-44D7-BF8F-EFF5DE4A82EB}" dt="2025-07-10T18:43:59.796" v="88" actId="26606"/>
          <ac:picMkLst>
            <pc:docMk/>
            <pc:sldMk cId="1519874613" sldId="257"/>
            <ac:picMk id="7" creationId="{682BDC08-4556-6FC5-BECA-DDF02488E303}"/>
          </ac:picMkLst>
        </pc:picChg>
        <pc:picChg chg="add mod ord">
          <ac:chgData name="Dylan Rapanan" userId="93bda668-c7dc-4404-8151-0499ca4752b2" providerId="ADAL" clId="{C1B2476C-040B-44D7-BF8F-EFF5DE4A82EB}" dt="2025-07-17T22:19:33.619" v="8184" actId="167"/>
          <ac:picMkLst>
            <pc:docMk/>
            <pc:sldMk cId="1519874613" sldId="257"/>
            <ac:picMk id="8" creationId="{7A4FC37A-F7F9-E93E-3719-560462EB4B1E}"/>
          </ac:picMkLst>
        </pc:picChg>
      </pc:sldChg>
      <pc:sldChg chg="addSp delSp modSp new mod modTransition setBg modAnim modNotesTx">
        <pc:chgData name="Dylan Rapanan" userId="93bda668-c7dc-4404-8151-0499ca4752b2" providerId="ADAL" clId="{C1B2476C-040B-44D7-BF8F-EFF5DE4A82EB}" dt="2025-07-17T22:30:05.495" v="8216"/>
        <pc:sldMkLst>
          <pc:docMk/>
          <pc:sldMk cId="34094591" sldId="258"/>
        </pc:sldMkLst>
        <pc:spChg chg="mod">
          <ac:chgData name="Dylan Rapanan" userId="93bda668-c7dc-4404-8151-0499ca4752b2" providerId="ADAL" clId="{C1B2476C-040B-44D7-BF8F-EFF5DE4A82EB}" dt="2025-07-16T23:10:30.816" v="6504" actId="20577"/>
          <ac:spMkLst>
            <pc:docMk/>
            <pc:sldMk cId="34094591" sldId="258"/>
            <ac:spMk id="2" creationId="{E068E322-D352-4CA7-1AD1-E3FADDDBD195}"/>
          </ac:spMkLst>
        </pc:spChg>
        <pc:spChg chg="mod">
          <ac:chgData name="Dylan Rapanan" userId="93bda668-c7dc-4404-8151-0499ca4752b2" providerId="ADAL" clId="{C1B2476C-040B-44D7-BF8F-EFF5DE4A82EB}" dt="2025-07-16T22:36:01.509" v="6329" actId="313"/>
          <ac:spMkLst>
            <pc:docMk/>
            <pc:sldMk cId="34094591" sldId="258"/>
            <ac:spMk id="3" creationId="{E106C77D-4A96-83E8-51E2-8BC89D32DDEB}"/>
          </ac:spMkLst>
        </pc:spChg>
        <pc:spChg chg="add del mod ord">
          <ac:chgData name="Dylan Rapanan" userId="93bda668-c7dc-4404-8151-0499ca4752b2" providerId="ADAL" clId="{C1B2476C-040B-44D7-BF8F-EFF5DE4A82EB}" dt="2025-07-17T22:22:45.024" v="8196" actId="478"/>
          <ac:spMkLst>
            <pc:docMk/>
            <pc:sldMk cId="34094591" sldId="258"/>
            <ac:spMk id="4" creationId="{577AD63D-7D87-D2D7-1593-3A332DA2CC80}"/>
          </ac:spMkLst>
        </pc:spChg>
        <pc:grpChg chg="add">
          <ac:chgData name="Dylan Rapanan" userId="93bda668-c7dc-4404-8151-0499ca4752b2" providerId="ADAL" clId="{C1B2476C-040B-44D7-BF8F-EFF5DE4A82EB}" dt="2025-07-10T18:45:51.398" v="142" actId="26606"/>
          <ac:grpSpMkLst>
            <pc:docMk/>
            <pc:sldMk cId="34094591" sldId="258"/>
            <ac:grpSpMk id="12" creationId="{58B25CAD-A790-499A-926B-116E10915ED3}"/>
          </ac:grpSpMkLst>
        </pc:grpChg>
        <pc:grpChg chg="add">
          <ac:chgData name="Dylan Rapanan" userId="93bda668-c7dc-4404-8151-0499ca4752b2" providerId="ADAL" clId="{C1B2476C-040B-44D7-BF8F-EFF5DE4A82EB}" dt="2025-07-10T18:45:51.398" v="142" actId="26606"/>
          <ac:grpSpMkLst>
            <pc:docMk/>
            <pc:sldMk cId="34094591" sldId="258"/>
            <ac:grpSpMk id="94" creationId="{811B40AE-63DC-41CA-B0D1-EF99F055F5E6}"/>
          </ac:grpSpMkLst>
        </pc:grpChg>
        <pc:picChg chg="add mod ord">
          <ac:chgData name="Dylan Rapanan" userId="93bda668-c7dc-4404-8151-0499ca4752b2" providerId="ADAL" clId="{C1B2476C-040B-44D7-BF8F-EFF5DE4A82EB}" dt="2025-07-17T22:22:41.180" v="8195" actId="167"/>
          <ac:picMkLst>
            <pc:docMk/>
            <pc:sldMk cId="34094591" sldId="258"/>
            <ac:picMk id="5" creationId="{947655E7-E565-B688-E740-322F92E15AEA}"/>
          </ac:picMkLst>
        </pc:picChg>
        <pc:picChg chg="add mod">
          <ac:chgData name="Dylan Rapanan" userId="93bda668-c7dc-4404-8151-0499ca4752b2" providerId="ADAL" clId="{C1B2476C-040B-44D7-BF8F-EFF5DE4A82EB}" dt="2025-07-10T18:45:51.398" v="142" actId="26606"/>
          <ac:picMkLst>
            <pc:docMk/>
            <pc:sldMk cId="34094591" sldId="258"/>
            <ac:picMk id="7" creationId="{3A44D634-7DC4-8673-1BBA-71A0DF970AA3}"/>
          </ac:picMkLst>
        </pc:picChg>
      </pc:sldChg>
      <pc:sldChg chg="addSp delSp modSp new mod modTransition setBg modAnim modNotesTx">
        <pc:chgData name="Dylan Rapanan" userId="93bda668-c7dc-4404-8151-0499ca4752b2" providerId="ADAL" clId="{C1B2476C-040B-44D7-BF8F-EFF5DE4A82EB}" dt="2025-07-18T00:02:33.675" v="8301" actId="20577"/>
        <pc:sldMkLst>
          <pc:docMk/>
          <pc:sldMk cId="3086744919" sldId="259"/>
        </pc:sldMkLst>
        <pc:spChg chg="mod">
          <ac:chgData name="Dylan Rapanan" userId="93bda668-c7dc-4404-8151-0499ca4752b2" providerId="ADAL" clId="{C1B2476C-040B-44D7-BF8F-EFF5DE4A82EB}" dt="2025-07-18T00:02:33.675" v="8301" actId="20577"/>
          <ac:spMkLst>
            <pc:docMk/>
            <pc:sldMk cId="3086744919" sldId="259"/>
            <ac:spMk id="2" creationId="{B4933729-4764-F3A5-0F38-4822EECEE2B8}"/>
          </ac:spMkLst>
        </pc:spChg>
        <pc:spChg chg="add">
          <ac:chgData name="Dylan Rapanan" userId="93bda668-c7dc-4404-8151-0499ca4752b2" providerId="ADAL" clId="{C1B2476C-040B-44D7-BF8F-EFF5DE4A82EB}" dt="2025-07-10T18:50:50.884" v="225" actId="26606"/>
          <ac:spMkLst>
            <pc:docMk/>
            <pc:sldMk cId="3086744919" sldId="259"/>
            <ac:spMk id="8" creationId="{50E53EDA-3B94-4F6B-9E86-D3BB9EBB9616}"/>
          </ac:spMkLst>
        </pc:spChg>
        <pc:spChg chg="add mod">
          <ac:chgData name="Dylan Rapanan" userId="93bda668-c7dc-4404-8151-0499ca4752b2" providerId="ADAL" clId="{C1B2476C-040B-44D7-BF8F-EFF5DE4A82EB}" dt="2025-07-16T23:18:05.017" v="6530" actId="14100"/>
          <ac:spMkLst>
            <pc:docMk/>
            <pc:sldMk cId="3086744919" sldId="259"/>
            <ac:spMk id="13" creationId="{9B3AED90-675F-D50C-5481-83EDECB5D3A3}"/>
          </ac:spMkLst>
        </pc:spChg>
        <pc:cxnChg chg="add">
          <ac:chgData name="Dylan Rapanan" userId="93bda668-c7dc-4404-8151-0499ca4752b2" providerId="ADAL" clId="{C1B2476C-040B-44D7-BF8F-EFF5DE4A82EB}" dt="2025-07-10T18:50:50.884" v="225" actId="26606"/>
          <ac:cxnSpMkLst>
            <pc:docMk/>
            <pc:sldMk cId="3086744919" sldId="259"/>
            <ac:cxnSpMk id="10" creationId="{30EFD79F-7790-479B-B7DB-BD0D8C101DDD}"/>
          </ac:cxnSpMkLst>
        </pc:cxnChg>
      </pc:sldChg>
      <pc:sldChg chg="addSp modSp new mod setBg modAnim modNotesTx">
        <pc:chgData name="Dylan Rapanan" userId="93bda668-c7dc-4404-8151-0499ca4752b2" providerId="ADAL" clId="{C1B2476C-040B-44D7-BF8F-EFF5DE4A82EB}" dt="2025-07-17T22:31:45.883" v="8221"/>
        <pc:sldMkLst>
          <pc:docMk/>
          <pc:sldMk cId="3908023421" sldId="260"/>
        </pc:sldMkLst>
        <pc:spChg chg="mod">
          <ac:chgData name="Dylan Rapanan" userId="93bda668-c7dc-4404-8151-0499ca4752b2" providerId="ADAL" clId="{C1B2476C-040B-44D7-BF8F-EFF5DE4A82EB}" dt="2025-07-17T01:57:09.328" v="6532" actId="20577"/>
          <ac:spMkLst>
            <pc:docMk/>
            <pc:sldMk cId="3908023421" sldId="260"/>
            <ac:spMk id="2" creationId="{36ED009A-5378-377F-0007-89069C131869}"/>
          </ac:spMkLst>
        </pc:spChg>
        <pc:spChg chg="mod">
          <ac:chgData name="Dylan Rapanan" userId="93bda668-c7dc-4404-8151-0499ca4752b2" providerId="ADAL" clId="{C1B2476C-040B-44D7-BF8F-EFF5DE4A82EB}" dt="2025-07-16T21:50:18.514" v="5943" actId="20577"/>
          <ac:spMkLst>
            <pc:docMk/>
            <pc:sldMk cId="3908023421" sldId="260"/>
            <ac:spMk id="3" creationId="{2DC0711F-A087-2918-8969-969F3A85A438}"/>
          </ac:spMkLst>
        </pc:spChg>
        <pc:spChg chg="add">
          <ac:chgData name="Dylan Rapanan" userId="93bda668-c7dc-4404-8151-0499ca4752b2" providerId="ADAL" clId="{C1B2476C-040B-44D7-BF8F-EFF5DE4A82EB}" dt="2025-07-10T18:58:16.800" v="305" actId="26606"/>
          <ac:spMkLst>
            <pc:docMk/>
            <pc:sldMk cId="3908023421" sldId="260"/>
            <ac:spMk id="8" creationId="{50E53EDA-3B94-4F6B-9E86-D3BB9EBB9616}"/>
          </ac:spMkLst>
        </pc:spChg>
        <pc:cxnChg chg="add">
          <ac:chgData name="Dylan Rapanan" userId="93bda668-c7dc-4404-8151-0499ca4752b2" providerId="ADAL" clId="{C1B2476C-040B-44D7-BF8F-EFF5DE4A82EB}" dt="2025-07-10T18:58:16.800" v="305" actId="26606"/>
          <ac:cxnSpMkLst>
            <pc:docMk/>
            <pc:sldMk cId="3908023421" sldId="260"/>
            <ac:cxnSpMk id="10" creationId="{30EFD79F-7790-479B-B7DB-BD0D8C101DDD}"/>
          </ac:cxnSpMkLst>
        </pc:cxnChg>
      </pc:sldChg>
      <pc:sldChg chg="addSp delSp modSp new mod setBg modAnim modNotesTx">
        <pc:chgData name="Dylan Rapanan" userId="93bda668-c7dc-4404-8151-0499ca4752b2" providerId="ADAL" clId="{C1B2476C-040B-44D7-BF8F-EFF5DE4A82EB}" dt="2025-07-17T23:47:22.796" v="8248"/>
        <pc:sldMkLst>
          <pc:docMk/>
          <pc:sldMk cId="3484785587" sldId="261"/>
        </pc:sldMkLst>
        <pc:spChg chg="mod">
          <ac:chgData name="Dylan Rapanan" userId="93bda668-c7dc-4404-8151-0499ca4752b2" providerId="ADAL" clId="{C1B2476C-040B-44D7-BF8F-EFF5DE4A82EB}" dt="2025-07-16T22:46:01.286" v="6365" actId="20577"/>
          <ac:spMkLst>
            <pc:docMk/>
            <pc:sldMk cId="3484785587" sldId="261"/>
            <ac:spMk id="2" creationId="{C6712EA8-DBEC-0CE6-14E6-EBA3CD12436F}"/>
          </ac:spMkLst>
        </pc:spChg>
        <pc:spChg chg="mod">
          <ac:chgData name="Dylan Rapanan" userId="93bda668-c7dc-4404-8151-0499ca4752b2" providerId="ADAL" clId="{C1B2476C-040B-44D7-BF8F-EFF5DE4A82EB}" dt="2025-07-16T22:45:05.462" v="6349" actId="1076"/>
          <ac:spMkLst>
            <pc:docMk/>
            <pc:sldMk cId="3484785587" sldId="261"/>
            <ac:spMk id="3" creationId="{01FB6660-A167-595C-AC46-6E64B3680D95}"/>
          </ac:spMkLst>
        </pc:spChg>
        <pc:picChg chg="add mod">
          <ac:chgData name="Dylan Rapanan" userId="93bda668-c7dc-4404-8151-0499ca4752b2" providerId="ADAL" clId="{C1B2476C-040B-44D7-BF8F-EFF5DE4A82EB}" dt="2025-07-14T19:34:50.823" v="4806" actId="26606"/>
          <ac:picMkLst>
            <pc:docMk/>
            <pc:sldMk cId="3484785587" sldId="261"/>
            <ac:picMk id="5" creationId="{390ADCCB-19FD-048A-A9A1-A7E89E397980}"/>
          </ac:picMkLst>
        </pc:picChg>
        <pc:picChg chg="add mod ord">
          <ac:chgData name="Dylan Rapanan" userId="93bda668-c7dc-4404-8151-0499ca4752b2" providerId="ADAL" clId="{C1B2476C-040B-44D7-BF8F-EFF5DE4A82EB}" dt="2025-07-14T19:35:00.396" v="4807" actId="27614"/>
          <ac:picMkLst>
            <pc:docMk/>
            <pc:sldMk cId="3484785587" sldId="261"/>
            <ac:picMk id="11" creationId="{A3B17783-80AB-6827-DFC5-B7E83290B95F}"/>
          </ac:picMkLst>
        </pc:picChg>
      </pc:sldChg>
      <pc:sldChg chg="addSp delSp modSp new mod setBg modAnim modNotesTx">
        <pc:chgData name="Dylan Rapanan" userId="93bda668-c7dc-4404-8151-0499ca4752b2" providerId="ADAL" clId="{C1B2476C-040B-44D7-BF8F-EFF5DE4A82EB}" dt="2025-07-17T23:48:08.716" v="8254"/>
        <pc:sldMkLst>
          <pc:docMk/>
          <pc:sldMk cId="1727679934" sldId="262"/>
        </pc:sldMkLst>
        <pc:spChg chg="mod">
          <ac:chgData name="Dylan Rapanan" userId="93bda668-c7dc-4404-8151-0499ca4752b2" providerId="ADAL" clId="{C1B2476C-040B-44D7-BF8F-EFF5DE4A82EB}" dt="2025-07-17T20:19:18.194" v="7377" actId="26606"/>
          <ac:spMkLst>
            <pc:docMk/>
            <pc:sldMk cId="1727679934" sldId="262"/>
            <ac:spMk id="2" creationId="{41495F72-7C0E-9114-93E4-5BFCE6AC2C1A}"/>
          </ac:spMkLst>
        </pc:spChg>
        <pc:spChg chg="mod ord">
          <ac:chgData name="Dylan Rapanan" userId="93bda668-c7dc-4404-8151-0499ca4752b2" providerId="ADAL" clId="{C1B2476C-040B-44D7-BF8F-EFF5DE4A82EB}" dt="2025-07-17T20:19:18.194" v="7377" actId="26606"/>
          <ac:spMkLst>
            <pc:docMk/>
            <pc:sldMk cId="1727679934" sldId="262"/>
            <ac:spMk id="3" creationId="{6C07F2FF-6B4C-4038-C47D-29833CF41524}"/>
          </ac:spMkLst>
        </pc:spChg>
        <pc:spChg chg="add del">
          <ac:chgData name="Dylan Rapanan" userId="93bda668-c7dc-4404-8151-0499ca4752b2" providerId="ADAL" clId="{C1B2476C-040B-44D7-BF8F-EFF5DE4A82EB}" dt="2025-07-17T20:19:18.194" v="7377" actId="26606"/>
          <ac:spMkLst>
            <pc:docMk/>
            <pc:sldMk cId="1727679934" sldId="262"/>
            <ac:spMk id="20" creationId="{738C413B-57E4-4FAD-AF00-1E89B4273170}"/>
          </ac:spMkLst>
        </pc:spChg>
        <pc:spChg chg="add del">
          <ac:chgData name="Dylan Rapanan" userId="93bda668-c7dc-4404-8151-0499ca4752b2" providerId="ADAL" clId="{C1B2476C-040B-44D7-BF8F-EFF5DE4A82EB}" dt="2025-07-17T20:19:18.194" v="7377" actId="26606"/>
          <ac:spMkLst>
            <pc:docMk/>
            <pc:sldMk cId="1727679934" sldId="262"/>
            <ac:spMk id="21" creationId="{96184565-6B22-40B8-AEFC-E5D103C5504C}"/>
          </ac:spMkLst>
        </pc:spChg>
        <pc:spChg chg="add del">
          <ac:chgData name="Dylan Rapanan" userId="93bda668-c7dc-4404-8151-0499ca4752b2" providerId="ADAL" clId="{C1B2476C-040B-44D7-BF8F-EFF5DE4A82EB}" dt="2025-07-17T20:19:18.194" v="7377" actId="26606"/>
          <ac:spMkLst>
            <pc:docMk/>
            <pc:sldMk cId="1727679934" sldId="262"/>
            <ac:spMk id="27" creationId="{A9B5337D-1BB2-4459-9BD6-59184E3832CF}"/>
          </ac:spMkLst>
        </pc:spChg>
        <pc:spChg chg="add del">
          <ac:chgData name="Dylan Rapanan" userId="93bda668-c7dc-4404-8151-0499ca4752b2" providerId="ADAL" clId="{C1B2476C-040B-44D7-BF8F-EFF5DE4A82EB}" dt="2025-07-17T20:19:18.194" v="7377" actId="26606"/>
          <ac:spMkLst>
            <pc:docMk/>
            <pc:sldMk cId="1727679934" sldId="262"/>
            <ac:spMk id="32" creationId="{738C413B-57E4-4FAD-AF00-1E89B4273170}"/>
          </ac:spMkLst>
        </pc:spChg>
        <pc:spChg chg="add del">
          <ac:chgData name="Dylan Rapanan" userId="93bda668-c7dc-4404-8151-0499ca4752b2" providerId="ADAL" clId="{C1B2476C-040B-44D7-BF8F-EFF5DE4A82EB}" dt="2025-07-17T20:19:18.194" v="7377" actId="26606"/>
          <ac:spMkLst>
            <pc:docMk/>
            <pc:sldMk cId="1727679934" sldId="262"/>
            <ac:spMk id="34" creationId="{96184565-6B22-40B8-AEFC-E5D103C5504C}"/>
          </ac:spMkLst>
        </pc:spChg>
        <pc:spChg chg="add del">
          <ac:chgData name="Dylan Rapanan" userId="93bda668-c7dc-4404-8151-0499ca4752b2" providerId="ADAL" clId="{C1B2476C-040B-44D7-BF8F-EFF5DE4A82EB}" dt="2025-07-17T20:19:18.194" v="7377" actId="26606"/>
          <ac:spMkLst>
            <pc:docMk/>
            <pc:sldMk cId="1727679934" sldId="262"/>
            <ac:spMk id="36" creationId="{A9B5337D-1BB2-4459-9BD6-59184E3832CF}"/>
          </ac:spMkLst>
        </pc:spChg>
        <pc:picChg chg="add mod ord">
          <ac:chgData name="Dylan Rapanan" userId="93bda668-c7dc-4404-8151-0499ca4752b2" providerId="ADAL" clId="{C1B2476C-040B-44D7-BF8F-EFF5DE4A82EB}" dt="2025-07-17T20:22:00.196" v="7398" actId="1076"/>
          <ac:picMkLst>
            <pc:docMk/>
            <pc:sldMk cId="1727679934" sldId="262"/>
            <ac:picMk id="5" creationId="{152EC0FC-885C-8695-063B-FF34B3FF7397}"/>
          </ac:picMkLst>
        </pc:picChg>
        <pc:picChg chg="add mod ord">
          <ac:chgData name="Dylan Rapanan" userId="93bda668-c7dc-4404-8151-0499ca4752b2" providerId="ADAL" clId="{C1B2476C-040B-44D7-BF8F-EFF5DE4A82EB}" dt="2025-07-17T20:19:40.420" v="7382" actId="1076"/>
          <ac:picMkLst>
            <pc:docMk/>
            <pc:sldMk cId="1727679934" sldId="262"/>
            <ac:picMk id="9" creationId="{76FE3FAA-EC80-FB9E-8B88-B756E06A84BB}"/>
          </ac:picMkLst>
        </pc:picChg>
      </pc:sldChg>
      <pc:sldChg chg="addSp modSp new mod setBg modAnim modNotesTx">
        <pc:chgData name="Dylan Rapanan" userId="93bda668-c7dc-4404-8151-0499ca4752b2" providerId="ADAL" clId="{C1B2476C-040B-44D7-BF8F-EFF5DE4A82EB}" dt="2025-07-17T23:48:26.440" v="8257"/>
        <pc:sldMkLst>
          <pc:docMk/>
          <pc:sldMk cId="508891557" sldId="263"/>
        </pc:sldMkLst>
        <pc:spChg chg="mod">
          <ac:chgData name="Dylan Rapanan" userId="93bda668-c7dc-4404-8151-0499ca4752b2" providerId="ADAL" clId="{C1B2476C-040B-44D7-BF8F-EFF5DE4A82EB}" dt="2025-07-16T22:48:39.656" v="6402" actId="20577"/>
          <ac:spMkLst>
            <pc:docMk/>
            <pc:sldMk cId="508891557" sldId="263"/>
            <ac:spMk id="2" creationId="{C5AF7BE2-E2BD-C08B-231C-18C59BEB3342}"/>
          </ac:spMkLst>
        </pc:spChg>
        <pc:spChg chg="mod ord">
          <ac:chgData name="Dylan Rapanan" userId="93bda668-c7dc-4404-8151-0499ca4752b2" providerId="ADAL" clId="{C1B2476C-040B-44D7-BF8F-EFF5DE4A82EB}" dt="2025-07-16T21:52:11.969" v="5973" actId="14100"/>
          <ac:spMkLst>
            <pc:docMk/>
            <pc:sldMk cId="508891557" sldId="263"/>
            <ac:spMk id="3" creationId="{6450E920-561E-B533-B36C-349C6436E74B}"/>
          </ac:spMkLst>
        </pc:spChg>
        <pc:picChg chg="add mod">
          <ac:chgData name="Dylan Rapanan" userId="93bda668-c7dc-4404-8151-0499ca4752b2" providerId="ADAL" clId="{C1B2476C-040B-44D7-BF8F-EFF5DE4A82EB}" dt="2025-07-16T21:51:17.037" v="5954" actId="1076"/>
          <ac:picMkLst>
            <pc:docMk/>
            <pc:sldMk cId="508891557" sldId="263"/>
            <ac:picMk id="5" creationId="{28EBD999-1C73-D796-0199-DDD6DC227E92}"/>
          </ac:picMkLst>
        </pc:picChg>
      </pc:sldChg>
      <pc:sldChg chg="addSp modSp new mod setBg modAnim modNotesTx">
        <pc:chgData name="Dylan Rapanan" userId="93bda668-c7dc-4404-8151-0499ca4752b2" providerId="ADAL" clId="{C1B2476C-040B-44D7-BF8F-EFF5DE4A82EB}" dt="2025-07-17T23:48:51.956" v="8260"/>
        <pc:sldMkLst>
          <pc:docMk/>
          <pc:sldMk cId="3373116730" sldId="264"/>
        </pc:sldMkLst>
        <pc:spChg chg="mod">
          <ac:chgData name="Dylan Rapanan" userId="93bda668-c7dc-4404-8151-0499ca4752b2" providerId="ADAL" clId="{C1B2476C-040B-44D7-BF8F-EFF5DE4A82EB}" dt="2025-07-17T01:57:37.524" v="6539" actId="20577"/>
          <ac:spMkLst>
            <pc:docMk/>
            <pc:sldMk cId="3373116730" sldId="264"/>
            <ac:spMk id="2" creationId="{09EDB018-0819-80D6-F9A5-895FA29CC31D}"/>
          </ac:spMkLst>
        </pc:spChg>
        <pc:spChg chg="mod ord">
          <ac:chgData name="Dylan Rapanan" userId="93bda668-c7dc-4404-8151-0499ca4752b2" providerId="ADAL" clId="{C1B2476C-040B-44D7-BF8F-EFF5DE4A82EB}" dt="2025-07-16T21:52:27.271" v="5976" actId="14100"/>
          <ac:spMkLst>
            <pc:docMk/>
            <pc:sldMk cId="3373116730" sldId="264"/>
            <ac:spMk id="3" creationId="{82EF1917-F592-B127-17BF-D8E86A578441}"/>
          </ac:spMkLst>
        </pc:spChg>
        <pc:picChg chg="add mod">
          <ac:chgData name="Dylan Rapanan" userId="93bda668-c7dc-4404-8151-0499ca4752b2" providerId="ADAL" clId="{C1B2476C-040B-44D7-BF8F-EFF5DE4A82EB}" dt="2025-07-16T21:52:35.935" v="5978" actId="1076"/>
          <ac:picMkLst>
            <pc:docMk/>
            <pc:sldMk cId="3373116730" sldId="264"/>
            <ac:picMk id="5" creationId="{BCB06E99-CE6E-DB06-9F43-20B898CD5DDE}"/>
          </ac:picMkLst>
        </pc:picChg>
      </pc:sldChg>
      <pc:sldChg chg="addSp delSp modSp new mod setBg modAnim modNotesTx">
        <pc:chgData name="Dylan Rapanan" userId="93bda668-c7dc-4404-8151-0499ca4752b2" providerId="ADAL" clId="{C1B2476C-040B-44D7-BF8F-EFF5DE4A82EB}" dt="2025-07-17T23:49:08.182" v="8263"/>
        <pc:sldMkLst>
          <pc:docMk/>
          <pc:sldMk cId="1889654292" sldId="265"/>
        </pc:sldMkLst>
        <pc:spChg chg="mod">
          <ac:chgData name="Dylan Rapanan" userId="93bda668-c7dc-4404-8151-0499ca4752b2" providerId="ADAL" clId="{C1B2476C-040B-44D7-BF8F-EFF5DE4A82EB}" dt="2025-07-17T18:29:59.792" v="6935" actId="1076"/>
          <ac:spMkLst>
            <pc:docMk/>
            <pc:sldMk cId="1889654292" sldId="265"/>
            <ac:spMk id="2" creationId="{406C8B19-E712-012A-ABCF-30EBC806182C}"/>
          </ac:spMkLst>
        </pc:spChg>
        <pc:spChg chg="mod ord">
          <ac:chgData name="Dylan Rapanan" userId="93bda668-c7dc-4404-8151-0499ca4752b2" providerId="ADAL" clId="{C1B2476C-040B-44D7-BF8F-EFF5DE4A82EB}" dt="2025-07-16T21:59:58.217" v="6074" actId="14100"/>
          <ac:spMkLst>
            <pc:docMk/>
            <pc:sldMk cId="1889654292" sldId="265"/>
            <ac:spMk id="3" creationId="{0D188ABA-E611-47EC-5457-0AEA0E78FB94}"/>
          </ac:spMkLst>
        </pc:spChg>
        <pc:picChg chg="add mod ord">
          <ac:chgData name="Dylan Rapanan" userId="93bda668-c7dc-4404-8151-0499ca4752b2" providerId="ADAL" clId="{C1B2476C-040B-44D7-BF8F-EFF5DE4A82EB}" dt="2025-07-16T22:00:03.257" v="6075" actId="1076"/>
          <ac:picMkLst>
            <pc:docMk/>
            <pc:sldMk cId="1889654292" sldId="265"/>
            <ac:picMk id="5" creationId="{FCA1D709-5113-47F2-6385-96221C15369C}"/>
          </ac:picMkLst>
        </pc:picChg>
      </pc:sldChg>
      <pc:sldChg chg="addSp modSp new mod setBg modAnim modNotesTx">
        <pc:chgData name="Dylan Rapanan" userId="93bda668-c7dc-4404-8151-0499ca4752b2" providerId="ADAL" clId="{C1B2476C-040B-44D7-BF8F-EFF5DE4A82EB}" dt="2025-07-17T23:49:22.050" v="8266"/>
        <pc:sldMkLst>
          <pc:docMk/>
          <pc:sldMk cId="2731090967" sldId="266"/>
        </pc:sldMkLst>
        <pc:spChg chg="mod">
          <ac:chgData name="Dylan Rapanan" userId="93bda668-c7dc-4404-8151-0499ca4752b2" providerId="ADAL" clId="{C1B2476C-040B-44D7-BF8F-EFF5DE4A82EB}" dt="2025-07-17T18:30:15.698" v="6940" actId="20577"/>
          <ac:spMkLst>
            <pc:docMk/>
            <pc:sldMk cId="2731090967" sldId="266"/>
            <ac:spMk id="2" creationId="{D3CC9D21-9C1D-EA1C-E700-A701AE054005}"/>
          </ac:spMkLst>
        </pc:spChg>
        <pc:spChg chg="mod">
          <ac:chgData name="Dylan Rapanan" userId="93bda668-c7dc-4404-8151-0499ca4752b2" providerId="ADAL" clId="{C1B2476C-040B-44D7-BF8F-EFF5DE4A82EB}" dt="2025-07-16T23:01:32.347" v="6473" actId="14100"/>
          <ac:spMkLst>
            <pc:docMk/>
            <pc:sldMk cId="2731090967" sldId="266"/>
            <ac:spMk id="3" creationId="{A71B7276-ECD5-9AF8-D7DF-5AEDDEC6409F}"/>
          </ac:spMkLst>
        </pc:spChg>
        <pc:picChg chg="add mod">
          <ac:chgData name="Dylan Rapanan" userId="93bda668-c7dc-4404-8151-0499ca4752b2" providerId="ADAL" clId="{C1B2476C-040B-44D7-BF8F-EFF5DE4A82EB}" dt="2025-07-16T23:01:41.827" v="6475" actId="1076"/>
          <ac:picMkLst>
            <pc:docMk/>
            <pc:sldMk cId="2731090967" sldId="266"/>
            <ac:picMk id="5" creationId="{E47636A6-EBB8-2A5D-B44D-A857BC99F6BC}"/>
          </ac:picMkLst>
        </pc:picChg>
      </pc:sldChg>
      <pc:sldChg chg="addSp modSp new mod setBg modAnim modNotesTx">
        <pc:chgData name="Dylan Rapanan" userId="93bda668-c7dc-4404-8151-0499ca4752b2" providerId="ADAL" clId="{C1B2476C-040B-44D7-BF8F-EFF5DE4A82EB}" dt="2025-07-17T23:49:48.142" v="8272"/>
        <pc:sldMkLst>
          <pc:docMk/>
          <pc:sldMk cId="732755768" sldId="267"/>
        </pc:sldMkLst>
        <pc:spChg chg="mod">
          <ac:chgData name="Dylan Rapanan" userId="93bda668-c7dc-4404-8151-0499ca4752b2" providerId="ADAL" clId="{C1B2476C-040B-44D7-BF8F-EFF5DE4A82EB}" dt="2025-07-16T22:49:24.515" v="6407" actId="27636"/>
          <ac:spMkLst>
            <pc:docMk/>
            <pc:sldMk cId="732755768" sldId="267"/>
            <ac:spMk id="2" creationId="{5E26E74E-3157-11DB-CDD4-64F96BB44C2A}"/>
          </ac:spMkLst>
        </pc:spChg>
        <pc:spChg chg="mod">
          <ac:chgData name="Dylan Rapanan" userId="93bda668-c7dc-4404-8151-0499ca4752b2" providerId="ADAL" clId="{C1B2476C-040B-44D7-BF8F-EFF5DE4A82EB}" dt="2025-07-16T23:09:14.675" v="6483" actId="20577"/>
          <ac:spMkLst>
            <pc:docMk/>
            <pc:sldMk cId="732755768" sldId="267"/>
            <ac:spMk id="3" creationId="{061B8162-A6E1-F96D-B409-A3E8A2C2DA7A}"/>
          </ac:spMkLst>
        </pc:spChg>
        <pc:picChg chg="add mod modCrop">
          <ac:chgData name="Dylan Rapanan" userId="93bda668-c7dc-4404-8151-0499ca4752b2" providerId="ADAL" clId="{C1B2476C-040B-44D7-BF8F-EFF5DE4A82EB}" dt="2025-07-16T22:02:31.708" v="6098" actId="14100"/>
          <ac:picMkLst>
            <pc:docMk/>
            <pc:sldMk cId="732755768" sldId="267"/>
            <ac:picMk id="5" creationId="{9704C956-E2CC-9626-0B43-FB5A24A9F613}"/>
          </ac:picMkLst>
        </pc:picChg>
      </pc:sldChg>
      <pc:sldChg chg="addSp delSp modSp new mod setBg modAnim modNotesTx">
        <pc:chgData name="Dylan Rapanan" userId="93bda668-c7dc-4404-8151-0499ca4752b2" providerId="ADAL" clId="{C1B2476C-040B-44D7-BF8F-EFF5DE4A82EB}" dt="2025-07-17T23:50:00.429" v="8275"/>
        <pc:sldMkLst>
          <pc:docMk/>
          <pc:sldMk cId="3066173684" sldId="268"/>
        </pc:sldMkLst>
        <pc:spChg chg="mod">
          <ac:chgData name="Dylan Rapanan" userId="93bda668-c7dc-4404-8151-0499ca4752b2" providerId="ADAL" clId="{C1B2476C-040B-44D7-BF8F-EFF5DE4A82EB}" dt="2025-07-16T22:49:29.428" v="6409" actId="27636"/>
          <ac:spMkLst>
            <pc:docMk/>
            <pc:sldMk cId="3066173684" sldId="268"/>
            <ac:spMk id="2" creationId="{E97B2116-C256-A591-2933-A7733520705C}"/>
          </ac:spMkLst>
        </pc:spChg>
        <pc:spChg chg="mod">
          <ac:chgData name="Dylan Rapanan" userId="93bda668-c7dc-4404-8151-0499ca4752b2" providerId="ADAL" clId="{C1B2476C-040B-44D7-BF8F-EFF5DE4A82EB}" dt="2025-07-17T21:46:14.493" v="7585" actId="14100"/>
          <ac:spMkLst>
            <pc:docMk/>
            <pc:sldMk cId="3066173684" sldId="268"/>
            <ac:spMk id="3" creationId="{2D6FAF6F-68F4-8970-18E1-32F4EF5378B3}"/>
          </ac:spMkLst>
        </pc:spChg>
        <pc:picChg chg="add mod">
          <ac:chgData name="Dylan Rapanan" userId="93bda668-c7dc-4404-8151-0499ca4752b2" providerId="ADAL" clId="{C1B2476C-040B-44D7-BF8F-EFF5DE4A82EB}" dt="2025-07-16T22:03:07.435" v="6108" actId="1076"/>
          <ac:picMkLst>
            <pc:docMk/>
            <pc:sldMk cId="3066173684" sldId="268"/>
            <ac:picMk id="7" creationId="{C815BD4B-8AA6-E284-724D-07DA1F29BF6E}"/>
          </ac:picMkLst>
        </pc:picChg>
      </pc:sldChg>
      <pc:sldChg chg="addSp delSp modSp new mod setBg modAnim modNotesTx">
        <pc:chgData name="Dylan Rapanan" userId="93bda668-c7dc-4404-8151-0499ca4752b2" providerId="ADAL" clId="{C1B2476C-040B-44D7-BF8F-EFF5DE4A82EB}" dt="2025-07-17T23:50:48.507" v="8278"/>
        <pc:sldMkLst>
          <pc:docMk/>
          <pc:sldMk cId="2089667866" sldId="269"/>
        </pc:sldMkLst>
        <pc:spChg chg="mod">
          <ac:chgData name="Dylan Rapanan" userId="93bda668-c7dc-4404-8151-0499ca4752b2" providerId="ADAL" clId="{C1B2476C-040B-44D7-BF8F-EFF5DE4A82EB}" dt="2025-07-16T22:49:38.931" v="6410"/>
          <ac:spMkLst>
            <pc:docMk/>
            <pc:sldMk cId="2089667866" sldId="269"/>
            <ac:spMk id="2" creationId="{DCA2D6DB-20C3-19C9-228D-2ED587ABD84A}"/>
          </ac:spMkLst>
        </pc:spChg>
        <pc:spChg chg="mod ord">
          <ac:chgData name="Dylan Rapanan" userId="93bda668-c7dc-4404-8151-0499ca4752b2" providerId="ADAL" clId="{C1B2476C-040B-44D7-BF8F-EFF5DE4A82EB}" dt="2025-07-16T23:09:43.314" v="6485" actId="20577"/>
          <ac:spMkLst>
            <pc:docMk/>
            <pc:sldMk cId="2089667866" sldId="269"/>
            <ac:spMk id="3" creationId="{8CF4F5E6-717F-F9A2-9AE5-AF263C7FCDA5}"/>
          </ac:spMkLst>
        </pc:spChg>
        <pc:picChg chg="add mod modCrop">
          <ac:chgData name="Dylan Rapanan" userId="93bda668-c7dc-4404-8151-0499ca4752b2" providerId="ADAL" clId="{C1B2476C-040B-44D7-BF8F-EFF5DE4A82EB}" dt="2025-07-10T21:29:35.403" v="794" actId="2085"/>
          <ac:picMkLst>
            <pc:docMk/>
            <pc:sldMk cId="2089667866" sldId="269"/>
            <ac:picMk id="7" creationId="{B7BBDEE9-5408-11EC-72BF-A4376CC5A994}"/>
          </ac:picMkLst>
        </pc:picChg>
        <pc:picChg chg="add mod modCrop">
          <ac:chgData name="Dylan Rapanan" userId="93bda668-c7dc-4404-8151-0499ca4752b2" providerId="ADAL" clId="{C1B2476C-040B-44D7-BF8F-EFF5DE4A82EB}" dt="2025-07-10T21:29:35.403" v="794" actId="2085"/>
          <ac:picMkLst>
            <pc:docMk/>
            <pc:sldMk cId="2089667866" sldId="269"/>
            <ac:picMk id="9" creationId="{F9394FAA-5C0C-41BE-BB99-C7F0688FE69C}"/>
          </ac:picMkLst>
        </pc:picChg>
        <pc:picChg chg="add mod modCrop">
          <ac:chgData name="Dylan Rapanan" userId="93bda668-c7dc-4404-8151-0499ca4752b2" providerId="ADAL" clId="{C1B2476C-040B-44D7-BF8F-EFF5DE4A82EB}" dt="2025-07-10T21:29:35.403" v="794" actId="2085"/>
          <ac:picMkLst>
            <pc:docMk/>
            <pc:sldMk cId="2089667866" sldId="269"/>
            <ac:picMk id="11" creationId="{5DD1730D-E9E9-C739-2596-A0CB9F681FC1}"/>
          </ac:picMkLst>
        </pc:picChg>
        <pc:picChg chg="add mod modCrop">
          <ac:chgData name="Dylan Rapanan" userId="93bda668-c7dc-4404-8151-0499ca4752b2" providerId="ADAL" clId="{C1B2476C-040B-44D7-BF8F-EFF5DE4A82EB}" dt="2025-07-10T21:29:41.057" v="795" actId="1076"/>
          <ac:picMkLst>
            <pc:docMk/>
            <pc:sldMk cId="2089667866" sldId="269"/>
            <ac:picMk id="13" creationId="{50CDD73F-3BDC-AE1B-D369-AEE1AB59F89B}"/>
          </ac:picMkLst>
        </pc:picChg>
        <pc:picChg chg="add mod modCrop">
          <ac:chgData name="Dylan Rapanan" userId="93bda668-c7dc-4404-8151-0499ca4752b2" providerId="ADAL" clId="{C1B2476C-040B-44D7-BF8F-EFF5DE4A82EB}" dt="2025-07-10T21:29:43.362" v="796" actId="1076"/>
          <ac:picMkLst>
            <pc:docMk/>
            <pc:sldMk cId="2089667866" sldId="269"/>
            <ac:picMk id="15" creationId="{0C9DC137-3E26-4D05-770D-260189C67B40}"/>
          </ac:picMkLst>
        </pc:picChg>
        <pc:picChg chg="add mod modCrop">
          <ac:chgData name="Dylan Rapanan" userId="93bda668-c7dc-4404-8151-0499ca4752b2" providerId="ADAL" clId="{C1B2476C-040B-44D7-BF8F-EFF5DE4A82EB}" dt="2025-07-10T21:29:46.683" v="797" actId="1076"/>
          <ac:picMkLst>
            <pc:docMk/>
            <pc:sldMk cId="2089667866" sldId="269"/>
            <ac:picMk id="17" creationId="{56145C23-F641-DB18-16F2-264A73686909}"/>
          </ac:picMkLst>
        </pc:picChg>
      </pc:sldChg>
      <pc:sldChg chg="addSp delSp modSp add mod modAnim modNotesTx">
        <pc:chgData name="Dylan Rapanan" userId="93bda668-c7dc-4404-8151-0499ca4752b2" providerId="ADAL" clId="{C1B2476C-040B-44D7-BF8F-EFF5DE4A82EB}" dt="2025-07-17T23:52:00.819" v="8281"/>
        <pc:sldMkLst>
          <pc:docMk/>
          <pc:sldMk cId="2264282651" sldId="270"/>
        </pc:sldMkLst>
        <pc:spChg chg="mod">
          <ac:chgData name="Dylan Rapanan" userId="93bda668-c7dc-4404-8151-0499ca4752b2" providerId="ADAL" clId="{C1B2476C-040B-44D7-BF8F-EFF5DE4A82EB}" dt="2025-07-16T22:49:44.627" v="6411"/>
          <ac:spMkLst>
            <pc:docMk/>
            <pc:sldMk cId="2264282651" sldId="270"/>
            <ac:spMk id="2" creationId="{2A0B979E-4FD0-7A3F-4F29-275EDAB92256}"/>
          </ac:spMkLst>
        </pc:spChg>
        <pc:spChg chg="mod">
          <ac:chgData name="Dylan Rapanan" userId="93bda668-c7dc-4404-8151-0499ca4752b2" providerId="ADAL" clId="{C1B2476C-040B-44D7-BF8F-EFF5DE4A82EB}" dt="2025-07-16T23:09:54.354" v="6487" actId="20577"/>
          <ac:spMkLst>
            <pc:docMk/>
            <pc:sldMk cId="2264282651" sldId="270"/>
            <ac:spMk id="3" creationId="{72AC6940-0527-3D4F-F08A-1CC5F79493CC}"/>
          </ac:spMkLst>
        </pc:spChg>
        <pc:picChg chg="add mod modCrop">
          <ac:chgData name="Dylan Rapanan" userId="93bda668-c7dc-4404-8151-0499ca4752b2" providerId="ADAL" clId="{C1B2476C-040B-44D7-BF8F-EFF5DE4A82EB}" dt="2025-07-10T21:30:01.996" v="798" actId="1076"/>
          <ac:picMkLst>
            <pc:docMk/>
            <pc:sldMk cId="2264282651" sldId="270"/>
            <ac:picMk id="5" creationId="{A10B37D2-63DD-C02B-22A9-D42CC7DA4549}"/>
          </ac:picMkLst>
        </pc:picChg>
        <pc:picChg chg="add mod modCrop">
          <ac:chgData name="Dylan Rapanan" userId="93bda668-c7dc-4404-8151-0499ca4752b2" providerId="ADAL" clId="{C1B2476C-040B-44D7-BF8F-EFF5DE4A82EB}" dt="2025-07-10T21:30:01.996" v="798" actId="1076"/>
          <ac:picMkLst>
            <pc:docMk/>
            <pc:sldMk cId="2264282651" sldId="270"/>
            <ac:picMk id="8" creationId="{633EB576-07B0-A6EC-2766-23AF371733A0}"/>
          </ac:picMkLst>
        </pc:picChg>
        <pc:picChg chg="add mod modCrop">
          <ac:chgData name="Dylan Rapanan" userId="93bda668-c7dc-4404-8151-0499ca4752b2" providerId="ADAL" clId="{C1B2476C-040B-44D7-BF8F-EFF5DE4A82EB}" dt="2025-07-10T21:30:01.996" v="798" actId="1076"/>
          <ac:picMkLst>
            <pc:docMk/>
            <pc:sldMk cId="2264282651" sldId="270"/>
            <ac:picMk id="12" creationId="{69098E96-3D74-E674-B26B-621F6D4E1536}"/>
          </ac:picMkLst>
        </pc:picChg>
        <pc:picChg chg="add mod modCrop">
          <ac:chgData name="Dylan Rapanan" userId="93bda668-c7dc-4404-8151-0499ca4752b2" providerId="ADAL" clId="{C1B2476C-040B-44D7-BF8F-EFF5DE4A82EB}" dt="2025-07-10T21:30:01.996" v="798" actId="1076"/>
          <ac:picMkLst>
            <pc:docMk/>
            <pc:sldMk cId="2264282651" sldId="270"/>
            <ac:picMk id="16" creationId="{A2100B76-8F70-4E98-F4C0-E235345A2615}"/>
          </ac:picMkLst>
        </pc:picChg>
        <pc:picChg chg="add mod modCrop">
          <ac:chgData name="Dylan Rapanan" userId="93bda668-c7dc-4404-8151-0499ca4752b2" providerId="ADAL" clId="{C1B2476C-040B-44D7-BF8F-EFF5DE4A82EB}" dt="2025-07-10T21:30:01.996" v="798" actId="1076"/>
          <ac:picMkLst>
            <pc:docMk/>
            <pc:sldMk cId="2264282651" sldId="270"/>
            <ac:picMk id="19" creationId="{680FCF00-349E-B648-9D8E-536D648E7952}"/>
          </ac:picMkLst>
        </pc:picChg>
        <pc:picChg chg="add mod modCrop">
          <ac:chgData name="Dylan Rapanan" userId="93bda668-c7dc-4404-8151-0499ca4752b2" providerId="ADAL" clId="{C1B2476C-040B-44D7-BF8F-EFF5DE4A82EB}" dt="2025-07-10T21:30:01.996" v="798" actId="1076"/>
          <ac:picMkLst>
            <pc:docMk/>
            <pc:sldMk cId="2264282651" sldId="270"/>
            <ac:picMk id="23" creationId="{FD5A406D-025F-DD87-7F78-382ED065EFCA}"/>
          </ac:picMkLst>
        </pc:picChg>
      </pc:sldChg>
      <pc:sldChg chg="new del">
        <pc:chgData name="Dylan Rapanan" userId="93bda668-c7dc-4404-8151-0499ca4752b2" providerId="ADAL" clId="{C1B2476C-040B-44D7-BF8F-EFF5DE4A82EB}" dt="2025-07-10T21:13:14.226" v="704" actId="47"/>
        <pc:sldMkLst>
          <pc:docMk/>
          <pc:sldMk cId="4213982224" sldId="270"/>
        </pc:sldMkLst>
      </pc:sldChg>
      <pc:sldChg chg="addSp modSp new mod setBg modAnim modNotesTx">
        <pc:chgData name="Dylan Rapanan" userId="93bda668-c7dc-4404-8151-0499ca4752b2" providerId="ADAL" clId="{C1B2476C-040B-44D7-BF8F-EFF5DE4A82EB}" dt="2025-07-17T23:52:25.719" v="8284"/>
        <pc:sldMkLst>
          <pc:docMk/>
          <pc:sldMk cId="3339380940" sldId="271"/>
        </pc:sldMkLst>
        <pc:spChg chg="mod">
          <ac:chgData name="Dylan Rapanan" userId="93bda668-c7dc-4404-8151-0499ca4752b2" providerId="ADAL" clId="{C1B2476C-040B-44D7-BF8F-EFF5DE4A82EB}" dt="2025-07-17T21:41:19.662" v="7572" actId="1076"/>
          <ac:spMkLst>
            <pc:docMk/>
            <pc:sldMk cId="3339380940" sldId="271"/>
            <ac:spMk id="2" creationId="{A7DF12AB-DA0D-9960-8577-2F680FC77385}"/>
          </ac:spMkLst>
        </pc:spChg>
        <pc:spChg chg="mod ord">
          <ac:chgData name="Dylan Rapanan" userId="93bda668-c7dc-4404-8151-0499ca4752b2" providerId="ADAL" clId="{C1B2476C-040B-44D7-BF8F-EFF5DE4A82EB}" dt="2025-07-17T21:45:46.168" v="7581" actId="20577"/>
          <ac:spMkLst>
            <pc:docMk/>
            <pc:sldMk cId="3339380940" sldId="271"/>
            <ac:spMk id="3" creationId="{F9A16F9D-E17B-3296-72CD-057897ECC7C0}"/>
          </ac:spMkLst>
        </pc:spChg>
        <pc:picChg chg="add mod ord">
          <ac:chgData name="Dylan Rapanan" userId="93bda668-c7dc-4404-8151-0499ca4752b2" providerId="ADAL" clId="{C1B2476C-040B-44D7-BF8F-EFF5DE4A82EB}" dt="2025-07-17T21:41:06.406" v="7567" actId="14100"/>
          <ac:picMkLst>
            <pc:docMk/>
            <pc:sldMk cId="3339380940" sldId="271"/>
            <ac:picMk id="5" creationId="{4AAF7B06-6FA3-1272-7460-879949D79E75}"/>
          </ac:picMkLst>
        </pc:picChg>
      </pc:sldChg>
      <pc:sldChg chg="addSp delSp modSp new mod modAnim modNotesTx">
        <pc:chgData name="Dylan Rapanan" userId="93bda668-c7dc-4404-8151-0499ca4752b2" providerId="ADAL" clId="{C1B2476C-040B-44D7-BF8F-EFF5DE4A82EB}" dt="2025-07-17T23:52:45.959" v="8287"/>
        <pc:sldMkLst>
          <pc:docMk/>
          <pc:sldMk cId="3994164510" sldId="272"/>
        </pc:sldMkLst>
        <pc:spChg chg="mod">
          <ac:chgData name="Dylan Rapanan" userId="93bda668-c7dc-4404-8151-0499ca4752b2" providerId="ADAL" clId="{C1B2476C-040B-44D7-BF8F-EFF5DE4A82EB}" dt="2025-07-16T22:49:59.335" v="6413"/>
          <ac:spMkLst>
            <pc:docMk/>
            <pc:sldMk cId="3994164510" sldId="272"/>
            <ac:spMk id="2" creationId="{06EEB610-529B-52F9-1B56-E2B3292FDEC8}"/>
          </ac:spMkLst>
        </pc:spChg>
        <pc:spChg chg="mod">
          <ac:chgData name="Dylan Rapanan" userId="93bda668-c7dc-4404-8151-0499ca4752b2" providerId="ADAL" clId="{C1B2476C-040B-44D7-BF8F-EFF5DE4A82EB}" dt="2025-07-17T21:40:32.753" v="7554" actId="20577"/>
          <ac:spMkLst>
            <pc:docMk/>
            <pc:sldMk cId="3994164510" sldId="272"/>
            <ac:spMk id="3" creationId="{888AF2F5-A801-5202-2CF2-F468550EFC65}"/>
          </ac:spMkLst>
        </pc:spChg>
        <pc:picChg chg="add mod">
          <ac:chgData name="Dylan Rapanan" userId="93bda668-c7dc-4404-8151-0499ca4752b2" providerId="ADAL" clId="{C1B2476C-040B-44D7-BF8F-EFF5DE4A82EB}" dt="2025-07-10T22:16:58.572" v="903" actId="1076"/>
          <ac:picMkLst>
            <pc:docMk/>
            <pc:sldMk cId="3994164510" sldId="272"/>
            <ac:picMk id="5" creationId="{A9B032B7-5594-369A-DEF9-C77C41B80F10}"/>
          </ac:picMkLst>
        </pc:picChg>
        <pc:picChg chg="add mod">
          <ac:chgData name="Dylan Rapanan" userId="93bda668-c7dc-4404-8151-0499ca4752b2" providerId="ADAL" clId="{C1B2476C-040B-44D7-BF8F-EFF5DE4A82EB}" dt="2025-07-10T22:16:58.572" v="903" actId="1076"/>
          <ac:picMkLst>
            <pc:docMk/>
            <pc:sldMk cId="3994164510" sldId="272"/>
            <ac:picMk id="7" creationId="{E16A8D27-1025-3F53-44B3-8F747787D87B}"/>
          </ac:picMkLst>
        </pc:picChg>
        <pc:picChg chg="add mod">
          <ac:chgData name="Dylan Rapanan" userId="93bda668-c7dc-4404-8151-0499ca4752b2" providerId="ADAL" clId="{C1B2476C-040B-44D7-BF8F-EFF5DE4A82EB}" dt="2025-07-10T22:16:58.572" v="903" actId="1076"/>
          <ac:picMkLst>
            <pc:docMk/>
            <pc:sldMk cId="3994164510" sldId="272"/>
            <ac:picMk id="9" creationId="{6E42E4F8-6F86-D984-B824-15FF8C679451}"/>
          </ac:picMkLst>
        </pc:picChg>
        <pc:picChg chg="add mod">
          <ac:chgData name="Dylan Rapanan" userId="93bda668-c7dc-4404-8151-0499ca4752b2" providerId="ADAL" clId="{C1B2476C-040B-44D7-BF8F-EFF5DE4A82EB}" dt="2025-07-10T22:16:58.572" v="903" actId="1076"/>
          <ac:picMkLst>
            <pc:docMk/>
            <pc:sldMk cId="3994164510" sldId="272"/>
            <ac:picMk id="13" creationId="{5B872BC5-3D30-61A0-8497-2A541E6A9711}"/>
          </ac:picMkLst>
        </pc:picChg>
        <pc:picChg chg="add mod">
          <ac:chgData name="Dylan Rapanan" userId="93bda668-c7dc-4404-8151-0499ca4752b2" providerId="ADAL" clId="{C1B2476C-040B-44D7-BF8F-EFF5DE4A82EB}" dt="2025-07-10T22:16:58.572" v="903" actId="1076"/>
          <ac:picMkLst>
            <pc:docMk/>
            <pc:sldMk cId="3994164510" sldId="272"/>
            <ac:picMk id="15" creationId="{CACBE0EA-D003-786F-5145-9230BEF4F79B}"/>
          </ac:picMkLst>
        </pc:picChg>
        <pc:picChg chg="add mod">
          <ac:chgData name="Dylan Rapanan" userId="93bda668-c7dc-4404-8151-0499ca4752b2" providerId="ADAL" clId="{C1B2476C-040B-44D7-BF8F-EFF5DE4A82EB}" dt="2025-07-10T22:16:58.572" v="903" actId="1076"/>
          <ac:picMkLst>
            <pc:docMk/>
            <pc:sldMk cId="3994164510" sldId="272"/>
            <ac:picMk id="17" creationId="{1EA3A1A0-8463-ADFF-6144-02CA5C5E596F}"/>
          </ac:picMkLst>
        </pc:picChg>
      </pc:sldChg>
      <pc:sldChg chg="addSp modSp new mod setBg modAnim modNotesTx">
        <pc:chgData name="Dylan Rapanan" userId="93bda668-c7dc-4404-8151-0499ca4752b2" providerId="ADAL" clId="{C1B2476C-040B-44D7-BF8F-EFF5DE4A82EB}" dt="2025-07-17T23:52:58.420" v="8290"/>
        <pc:sldMkLst>
          <pc:docMk/>
          <pc:sldMk cId="3072130418" sldId="273"/>
        </pc:sldMkLst>
        <pc:spChg chg="mod">
          <ac:chgData name="Dylan Rapanan" userId="93bda668-c7dc-4404-8151-0499ca4752b2" providerId="ADAL" clId="{C1B2476C-040B-44D7-BF8F-EFF5DE4A82EB}" dt="2025-07-16T22:50:10.684" v="6415" actId="20577"/>
          <ac:spMkLst>
            <pc:docMk/>
            <pc:sldMk cId="3072130418" sldId="273"/>
            <ac:spMk id="2" creationId="{A93E05B7-049B-8F39-2A57-99A420F6A475}"/>
          </ac:spMkLst>
        </pc:spChg>
        <pc:spChg chg="mod ord">
          <ac:chgData name="Dylan Rapanan" userId="93bda668-c7dc-4404-8151-0499ca4752b2" providerId="ADAL" clId="{C1B2476C-040B-44D7-BF8F-EFF5DE4A82EB}" dt="2025-07-16T22:05:49.347" v="6143" actId="14100"/>
          <ac:spMkLst>
            <pc:docMk/>
            <pc:sldMk cId="3072130418" sldId="273"/>
            <ac:spMk id="3" creationId="{B19BF9C8-EDA3-E6B7-1033-560618190B2D}"/>
          </ac:spMkLst>
        </pc:spChg>
        <pc:picChg chg="add mod">
          <ac:chgData name="Dylan Rapanan" userId="93bda668-c7dc-4404-8151-0499ca4752b2" providerId="ADAL" clId="{C1B2476C-040B-44D7-BF8F-EFF5DE4A82EB}" dt="2025-07-16T22:05:30.235" v="6137" actId="1076"/>
          <ac:picMkLst>
            <pc:docMk/>
            <pc:sldMk cId="3072130418" sldId="273"/>
            <ac:picMk id="5" creationId="{B1D540E0-E2C1-468F-44D2-615B0A3E5A8A}"/>
          </ac:picMkLst>
        </pc:picChg>
      </pc:sldChg>
      <pc:sldChg chg="addSp delSp modSp new mod modAnim modNotesTx">
        <pc:chgData name="Dylan Rapanan" userId="93bda668-c7dc-4404-8151-0499ca4752b2" providerId="ADAL" clId="{C1B2476C-040B-44D7-BF8F-EFF5DE4A82EB}" dt="2025-07-17T22:36:31.477" v="8237"/>
        <pc:sldMkLst>
          <pc:docMk/>
          <pc:sldMk cId="1548988054" sldId="274"/>
        </pc:sldMkLst>
        <pc:spChg chg="mod">
          <ac:chgData name="Dylan Rapanan" userId="93bda668-c7dc-4404-8151-0499ca4752b2" providerId="ADAL" clId="{C1B2476C-040B-44D7-BF8F-EFF5DE4A82EB}" dt="2025-07-16T22:50:24.122" v="6418" actId="20577"/>
          <ac:spMkLst>
            <pc:docMk/>
            <pc:sldMk cId="1548988054" sldId="274"/>
            <ac:spMk id="2" creationId="{C818FC4D-B1D2-4CAB-3F7C-13E3F07AEB14}"/>
          </ac:spMkLst>
        </pc:spChg>
        <pc:spChg chg="mod">
          <ac:chgData name="Dylan Rapanan" userId="93bda668-c7dc-4404-8151-0499ca4752b2" providerId="ADAL" clId="{C1B2476C-040B-44D7-BF8F-EFF5DE4A82EB}" dt="2025-07-16T22:57:35.413" v="6425" actId="14100"/>
          <ac:spMkLst>
            <pc:docMk/>
            <pc:sldMk cId="1548988054" sldId="274"/>
            <ac:spMk id="3" creationId="{A0CDAF49-5995-825C-BFD3-F2207C3ED7F2}"/>
          </ac:spMkLst>
        </pc:spChg>
      </pc:sldChg>
      <pc:sldChg chg="modSp add mod modAnim modNotesTx">
        <pc:chgData name="Dylan Rapanan" userId="93bda668-c7dc-4404-8151-0499ca4752b2" providerId="ADAL" clId="{C1B2476C-040B-44D7-BF8F-EFF5DE4A82EB}" dt="2025-07-17T22:37:05.588" v="8239"/>
        <pc:sldMkLst>
          <pc:docMk/>
          <pc:sldMk cId="235066174" sldId="275"/>
        </pc:sldMkLst>
        <pc:spChg chg="mod">
          <ac:chgData name="Dylan Rapanan" userId="93bda668-c7dc-4404-8151-0499ca4752b2" providerId="ADAL" clId="{C1B2476C-040B-44D7-BF8F-EFF5DE4A82EB}" dt="2025-07-16T22:50:34.629" v="6421" actId="20577"/>
          <ac:spMkLst>
            <pc:docMk/>
            <pc:sldMk cId="235066174" sldId="275"/>
            <ac:spMk id="2" creationId="{9E713998-F49D-89E2-21F2-A3D050712298}"/>
          </ac:spMkLst>
        </pc:spChg>
        <pc:spChg chg="mod">
          <ac:chgData name="Dylan Rapanan" userId="93bda668-c7dc-4404-8151-0499ca4752b2" providerId="ADAL" clId="{C1B2476C-040B-44D7-BF8F-EFF5DE4A82EB}" dt="2025-07-17T19:03:07.446" v="7363" actId="20577"/>
          <ac:spMkLst>
            <pc:docMk/>
            <pc:sldMk cId="235066174" sldId="275"/>
            <ac:spMk id="3" creationId="{8F8BAFBE-D040-7B11-BE5F-106C629C4CCF}"/>
          </ac:spMkLst>
        </pc:spChg>
      </pc:sldChg>
      <pc:sldChg chg="new del">
        <pc:chgData name="Dylan Rapanan" userId="93bda668-c7dc-4404-8151-0499ca4752b2" providerId="ADAL" clId="{C1B2476C-040B-44D7-BF8F-EFF5DE4A82EB}" dt="2025-07-10T22:34:53.153" v="951" actId="680"/>
        <pc:sldMkLst>
          <pc:docMk/>
          <pc:sldMk cId="2954014075" sldId="275"/>
        </pc:sldMkLst>
      </pc:sldChg>
      <pc:sldChg chg="modSp add mod modAnim modNotesTx">
        <pc:chgData name="Dylan Rapanan" userId="93bda668-c7dc-4404-8151-0499ca4752b2" providerId="ADAL" clId="{C1B2476C-040B-44D7-BF8F-EFF5DE4A82EB}" dt="2025-07-17T22:37:30.762" v="8241"/>
        <pc:sldMkLst>
          <pc:docMk/>
          <pc:sldMk cId="3315430628" sldId="276"/>
        </pc:sldMkLst>
        <pc:spChg chg="mod">
          <ac:chgData name="Dylan Rapanan" userId="93bda668-c7dc-4404-8151-0499ca4752b2" providerId="ADAL" clId="{C1B2476C-040B-44D7-BF8F-EFF5DE4A82EB}" dt="2025-07-16T22:57:14.299" v="6424" actId="1076"/>
          <ac:spMkLst>
            <pc:docMk/>
            <pc:sldMk cId="3315430628" sldId="276"/>
            <ac:spMk id="2" creationId="{7980CEA0-6519-5E6C-09C5-FB5656A2E696}"/>
          </ac:spMkLst>
        </pc:spChg>
        <pc:spChg chg="mod">
          <ac:chgData name="Dylan Rapanan" userId="93bda668-c7dc-4404-8151-0499ca4752b2" providerId="ADAL" clId="{C1B2476C-040B-44D7-BF8F-EFF5DE4A82EB}" dt="2025-07-17T19:07:14.715" v="7372" actId="20577"/>
          <ac:spMkLst>
            <pc:docMk/>
            <pc:sldMk cId="3315430628" sldId="276"/>
            <ac:spMk id="3" creationId="{7F816DA6-76AA-CAAB-51C4-F78CE71EAB55}"/>
          </ac:spMkLst>
        </pc:spChg>
      </pc:sldChg>
      <pc:sldChg chg="modSp add mod">
        <pc:chgData name="Dylan Rapanan" userId="93bda668-c7dc-4404-8151-0499ca4752b2" providerId="ADAL" clId="{C1B2476C-040B-44D7-BF8F-EFF5DE4A82EB}" dt="2025-07-16T22:50:52.542" v="6423" actId="2711"/>
        <pc:sldMkLst>
          <pc:docMk/>
          <pc:sldMk cId="618478417" sldId="277"/>
        </pc:sldMkLst>
        <pc:spChg chg="mod">
          <ac:chgData name="Dylan Rapanan" userId="93bda668-c7dc-4404-8151-0499ca4752b2" providerId="ADAL" clId="{C1B2476C-040B-44D7-BF8F-EFF5DE4A82EB}" dt="2025-07-16T22:50:52.542" v="6423" actId="2711"/>
          <ac:spMkLst>
            <pc:docMk/>
            <pc:sldMk cId="618478417" sldId="277"/>
            <ac:spMk id="2" creationId="{A7722FA4-D8F1-FD3B-A6D2-2D2371C04EBC}"/>
          </ac:spMkLst>
        </pc:spChg>
        <pc:spChg chg="mod">
          <ac:chgData name="Dylan Rapanan" userId="93bda668-c7dc-4404-8151-0499ca4752b2" providerId="ADAL" clId="{C1B2476C-040B-44D7-BF8F-EFF5DE4A82EB}" dt="2025-07-10T22:44:44.482" v="1130" actId="20577"/>
          <ac:spMkLst>
            <pc:docMk/>
            <pc:sldMk cId="618478417" sldId="277"/>
            <ac:spMk id="3" creationId="{E099F709-BB56-5DC5-254D-2EDFBAB67E4D}"/>
          </ac:spMkLst>
        </pc:spChg>
      </pc:sldChg>
      <pc:sldChg chg="new del modNotesTx">
        <pc:chgData name="Dylan Rapanan" userId="93bda668-c7dc-4404-8151-0499ca4752b2" providerId="ADAL" clId="{C1B2476C-040B-44D7-BF8F-EFF5DE4A82EB}" dt="2025-07-16T22:59:45.284" v="6430" actId="47"/>
        <pc:sldMkLst>
          <pc:docMk/>
          <pc:sldMk cId="1460689863" sldId="278"/>
        </pc:sldMkLst>
      </pc:sldChg>
      <pc:sldChg chg="delSp add del mod">
        <pc:chgData name="Dylan Rapanan" userId="93bda668-c7dc-4404-8151-0499ca4752b2" providerId="ADAL" clId="{C1B2476C-040B-44D7-BF8F-EFF5DE4A82EB}" dt="2025-07-17T19:10:26.130" v="7375" actId="2696"/>
        <pc:sldMkLst>
          <pc:docMk/>
          <pc:sldMk cId="2863841706" sldId="278"/>
        </pc:sldMkLst>
        <pc:picChg chg="del">
          <ac:chgData name="Dylan Rapanan" userId="93bda668-c7dc-4404-8151-0499ca4752b2" providerId="ADAL" clId="{C1B2476C-040B-44D7-BF8F-EFF5DE4A82EB}" dt="2025-07-17T19:08:37.920" v="7374" actId="478"/>
          <ac:picMkLst>
            <pc:docMk/>
            <pc:sldMk cId="2863841706" sldId="278"/>
            <ac:picMk id="5" creationId="{EB50A389-151C-2452-7445-559F63484EF8}"/>
          </ac:picMkLst>
        </pc:picChg>
      </pc:sldChg>
      <pc:sldChg chg="addSp delSp modSp add mod modAnim modNotesTx">
        <pc:chgData name="Dylan Rapanan" userId="93bda668-c7dc-4404-8151-0499ca4752b2" providerId="ADAL" clId="{C1B2476C-040B-44D7-BF8F-EFF5DE4A82EB}" dt="2025-07-17T23:49:34.778" v="8269"/>
        <pc:sldMkLst>
          <pc:docMk/>
          <pc:sldMk cId="3246267725" sldId="278"/>
        </pc:sldMkLst>
        <pc:spChg chg="mod">
          <ac:chgData name="Dylan Rapanan" userId="93bda668-c7dc-4404-8151-0499ca4752b2" providerId="ADAL" clId="{C1B2476C-040B-44D7-BF8F-EFF5DE4A82EB}" dt="2025-07-17T21:33:56.737" v="7535" actId="1076"/>
          <ac:spMkLst>
            <pc:docMk/>
            <pc:sldMk cId="3246267725" sldId="278"/>
            <ac:spMk id="2" creationId="{928B1FC2-1D7B-EF02-BCFC-8258728CEEB8}"/>
          </ac:spMkLst>
        </pc:spChg>
        <pc:spChg chg="add del mod ord">
          <ac:chgData name="Dylan Rapanan" userId="93bda668-c7dc-4404-8151-0499ca4752b2" providerId="ADAL" clId="{C1B2476C-040B-44D7-BF8F-EFF5DE4A82EB}" dt="2025-07-17T21:52:57.743" v="7970" actId="20577"/>
          <ac:spMkLst>
            <pc:docMk/>
            <pc:sldMk cId="3246267725" sldId="278"/>
            <ac:spMk id="3" creationId="{B035BC2B-E849-6FAE-84B1-D00117FE1023}"/>
          </ac:spMkLst>
        </pc:spChg>
        <pc:spChg chg="add mod">
          <ac:chgData name="Dylan Rapanan" userId="93bda668-c7dc-4404-8151-0499ca4752b2" providerId="ADAL" clId="{C1B2476C-040B-44D7-BF8F-EFF5DE4A82EB}" dt="2025-07-17T21:23:32.006" v="7406"/>
          <ac:spMkLst>
            <pc:docMk/>
            <pc:sldMk cId="3246267725" sldId="278"/>
            <ac:spMk id="4" creationId="{C48E3293-FB77-018B-A0F1-8282AD90797A}"/>
          </ac:spMkLst>
        </pc:spChg>
        <pc:picChg chg="del">
          <ac:chgData name="Dylan Rapanan" userId="93bda668-c7dc-4404-8151-0499ca4752b2" providerId="ADAL" clId="{C1B2476C-040B-44D7-BF8F-EFF5DE4A82EB}" dt="2025-07-17T20:56:15.747" v="7401" actId="478"/>
          <ac:picMkLst>
            <pc:docMk/>
            <pc:sldMk cId="3246267725" sldId="278"/>
            <ac:picMk id="5" creationId="{0D07A362-3E26-AFE0-02B8-0FF3931D7904}"/>
          </ac:picMkLst>
        </pc:picChg>
        <pc:picChg chg="add mod">
          <ac:chgData name="Dylan Rapanan" userId="93bda668-c7dc-4404-8151-0499ca4752b2" providerId="ADAL" clId="{C1B2476C-040B-44D7-BF8F-EFF5DE4A82EB}" dt="2025-07-17T21:33:43.589" v="7533" actId="1076"/>
          <ac:picMkLst>
            <pc:docMk/>
            <pc:sldMk cId="3246267725" sldId="278"/>
            <ac:picMk id="7" creationId="{A5D187B6-B1D8-685C-4A6B-B4857EACC8E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61C5600-311E-2EB9-236B-CA2FB9173A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a:extLst>
              <a:ext uri="{FF2B5EF4-FFF2-40B4-BE49-F238E27FC236}">
                <a16:creationId xmlns:a16="http://schemas.microsoft.com/office/drawing/2014/main" id="{203673F5-10BE-3397-9044-A0D9BF41FFB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733044-6E7A-4FC9-9D7B-1ECB256DBDF0}" type="datetimeFigureOut">
              <a:rPr lang="en-CA" smtClean="0"/>
              <a:t>2025-07-13</a:t>
            </a:fld>
            <a:endParaRPr lang="en-CA"/>
          </a:p>
        </p:txBody>
      </p:sp>
      <p:sp>
        <p:nvSpPr>
          <p:cNvPr id="4" name="Footer Placeholder 3">
            <a:extLst>
              <a:ext uri="{FF2B5EF4-FFF2-40B4-BE49-F238E27FC236}">
                <a16:creationId xmlns:a16="http://schemas.microsoft.com/office/drawing/2014/main" id="{FF81C833-8ED5-8889-7FF9-72350487B99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a:extLst>
              <a:ext uri="{FF2B5EF4-FFF2-40B4-BE49-F238E27FC236}">
                <a16:creationId xmlns:a16="http://schemas.microsoft.com/office/drawing/2014/main" id="{A263E586-F698-164A-74C5-54BDE3B4972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5C5444C-BB65-4ECD-BF7C-FBBE11EC2367}" type="slidenum">
              <a:rPr lang="en-CA" smtClean="0"/>
              <a:t>‹#›</a:t>
            </a:fld>
            <a:endParaRPr lang="en-CA"/>
          </a:p>
        </p:txBody>
      </p:sp>
    </p:spTree>
    <p:extLst>
      <p:ext uri="{BB962C8B-B14F-4D97-AF65-F5344CB8AC3E}">
        <p14:creationId xmlns:p14="http://schemas.microsoft.com/office/powerpoint/2010/main" val="263657371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ED52BF-E9B6-428B-9B47-044570139995}" type="datetimeFigureOut">
              <a:rPr lang="en-CA" smtClean="0"/>
              <a:t>2025-07-13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1FE985-DCEF-4D60-BD22-7B1FB2E8068A}" type="slidenum">
              <a:rPr lang="en-CA" smtClean="0"/>
              <a:t>‹#›</a:t>
            </a:fld>
            <a:endParaRPr lang="en-CA"/>
          </a:p>
        </p:txBody>
      </p:sp>
    </p:spTree>
    <p:extLst>
      <p:ext uri="{BB962C8B-B14F-4D97-AF65-F5344CB8AC3E}">
        <p14:creationId xmlns:p14="http://schemas.microsoft.com/office/powerpoint/2010/main" val="13563819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Hello everyone, my name is Dylan Rapanan, and I am a Master's student in Computer Science at Ontario Tech University and I am co-supervised by Dr. Steven Livingstone and Dr. Bobby </a:t>
            </a:r>
            <a:r>
              <a:rPr lang="en-US" b="0" dirty="0" err="1">
                <a:solidFill>
                  <a:srgbClr val="CCCCCC"/>
                </a:solidFill>
                <a:effectLst/>
                <a:latin typeface="Consolas" panose="020B0609020204030204" pitchFamily="49" charset="0"/>
              </a:rPr>
              <a:t>Stojanoski</a:t>
            </a:r>
            <a:r>
              <a:rPr lang="en-US" b="0" dirty="0">
                <a:solidFill>
                  <a:srgbClr val="CCCCCC"/>
                </a:solidFill>
                <a:effectLst/>
                <a:latin typeface="Consolas" panose="020B0609020204030204" pitchFamily="49" charset="0"/>
              </a:rPr>
              <a:t>.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dirty="0"/>
              <a:t>I’d like to thank everyone here for taking the time to attend my thesis defense. </a:t>
            </a:r>
          </a:p>
          <a:p>
            <a:pPr>
              <a:lnSpc>
                <a:spcPts val="1425"/>
              </a:lnSpc>
              <a:buNone/>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Today, I will be presenting my research on the neural mechanisms involved in processing emotion in real and virtual faces using functional near-infrared spectroscopy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a:t>
            </a:r>
          </a:p>
        </p:txBody>
      </p:sp>
      <p:sp>
        <p:nvSpPr>
          <p:cNvPr id="4" name="Slide Number Placeholder 3"/>
          <p:cNvSpPr>
            <a:spLocks noGrp="1"/>
          </p:cNvSpPr>
          <p:nvPr>
            <p:ph type="sldNum" sz="quarter" idx="5"/>
          </p:nvPr>
        </p:nvSpPr>
        <p:spPr/>
        <p:txBody>
          <a:bodyPr/>
          <a:lstStyle/>
          <a:p>
            <a:fld id="{141FE985-DCEF-4D60-BD22-7B1FB2E8068A}" type="slidenum">
              <a:rPr lang="en-CA" smtClean="0"/>
              <a:t>1</a:t>
            </a:fld>
            <a:endParaRPr lang="en-CA"/>
          </a:p>
        </p:txBody>
      </p:sp>
    </p:spTree>
    <p:extLst>
      <p:ext uri="{BB962C8B-B14F-4D97-AF65-F5344CB8AC3E}">
        <p14:creationId xmlns:p14="http://schemas.microsoft.com/office/powerpoint/2010/main" val="11540443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So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data is extremely rich and complex, and there are many ways to analyze it, but we will be focusing on two common analyses, the first being the General Linear Model (GLM).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The GLM is a tool that helps us understand how different conditions or events affect brain activity.</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To do this, we create a design matrix where each column represents one type of event or condition, such as real faces or virtual faces.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For each stimulus column, we mark the onset/offset times of the event and then stretch those into the shape of a typical blood-flow response.</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This is the start/end of blocks of faces that the participants saw.</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This gives us a set of predicted response patterns for each condition, that we will try to match to our actual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recordings.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We then find a set of </a:t>
            </a:r>
            <a:r>
              <a:rPr lang="el-GR" sz="1200" dirty="0"/>
              <a:t>β</a:t>
            </a:r>
            <a:r>
              <a:rPr lang="en-CA" sz="1200" dirty="0"/>
              <a:t> </a:t>
            </a:r>
            <a:r>
              <a:rPr lang="en-US" b="0" dirty="0">
                <a:solidFill>
                  <a:srgbClr val="CCCCCC"/>
                </a:solidFill>
                <a:effectLst/>
                <a:latin typeface="Consolas" panose="020B0609020204030204" pitchFamily="49" charset="0"/>
              </a:rPr>
              <a:t>values (using Ordinary Least Squares), that tell us how big the brain's blood-flow response was for each event type.</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Higher </a:t>
            </a:r>
            <a:r>
              <a:rPr lang="el-GR" sz="1200" dirty="0"/>
              <a:t>β</a:t>
            </a:r>
            <a:r>
              <a:rPr lang="en-CA" sz="1200" dirty="0"/>
              <a:t> </a:t>
            </a:r>
            <a:r>
              <a:rPr lang="en-US" b="0" dirty="0">
                <a:solidFill>
                  <a:srgbClr val="CCCCCC"/>
                </a:solidFill>
                <a:effectLst/>
                <a:latin typeface="Consolas" panose="020B0609020204030204" pitchFamily="49" charset="0"/>
              </a:rPr>
              <a:t>weights means stronger activation in that channel associated with that stimulus.</a:t>
            </a:r>
          </a:p>
        </p:txBody>
      </p:sp>
      <p:sp>
        <p:nvSpPr>
          <p:cNvPr id="4" name="Slide Number Placeholder 3"/>
          <p:cNvSpPr>
            <a:spLocks noGrp="1"/>
          </p:cNvSpPr>
          <p:nvPr>
            <p:ph type="sldNum" sz="quarter" idx="5"/>
          </p:nvPr>
        </p:nvSpPr>
        <p:spPr/>
        <p:txBody>
          <a:bodyPr/>
          <a:lstStyle/>
          <a:p>
            <a:fld id="{141FE985-DCEF-4D60-BD22-7B1FB2E8068A}" type="slidenum">
              <a:rPr lang="en-CA" smtClean="0"/>
              <a:t>10</a:t>
            </a:fld>
            <a:endParaRPr lang="en-CA"/>
          </a:p>
        </p:txBody>
      </p:sp>
    </p:spTree>
    <p:extLst>
      <p:ext uri="{BB962C8B-B14F-4D97-AF65-F5344CB8AC3E}">
        <p14:creationId xmlns:p14="http://schemas.microsoft.com/office/powerpoint/2010/main" val="494888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The second analysis we will be looking at is functional connectivity (FC).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Functional connectivity is like figuring out which parts of the brain are "in sync" or working together by looking at how their activity changes over time.</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To do this, we use a tool called continuous wavelet transform (CWT), which helps us zoom in on specific brain activity patterns in a certain range (0.2-0.5 Hz).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The CWT gives us scores between 0 and 1, where 1 means two brain areas are perfectly synchronized, and 0 means they are not at all synchronized.</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So we can see which brain areas are most connected and how this changes depending on the condition (e.g., real vs. virtual faces).</a:t>
            </a:r>
          </a:p>
        </p:txBody>
      </p:sp>
      <p:sp>
        <p:nvSpPr>
          <p:cNvPr id="4" name="Slide Number Placeholder 3"/>
          <p:cNvSpPr>
            <a:spLocks noGrp="1"/>
          </p:cNvSpPr>
          <p:nvPr>
            <p:ph type="sldNum" sz="quarter" idx="5"/>
          </p:nvPr>
        </p:nvSpPr>
        <p:spPr/>
        <p:txBody>
          <a:bodyPr/>
          <a:lstStyle/>
          <a:p>
            <a:fld id="{141FE985-DCEF-4D60-BD22-7B1FB2E8068A}" type="slidenum">
              <a:rPr lang="en-CA" smtClean="0"/>
              <a:t>11</a:t>
            </a:fld>
            <a:endParaRPr lang="en-CA"/>
          </a:p>
        </p:txBody>
      </p:sp>
    </p:spTree>
    <p:extLst>
      <p:ext uri="{BB962C8B-B14F-4D97-AF65-F5344CB8AC3E}">
        <p14:creationId xmlns:p14="http://schemas.microsoft.com/office/powerpoint/2010/main" val="1812855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C5CE0-53D6-BAA6-B16A-E0BA4FE0B4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18A9B3-86E2-97B8-5C45-AB2BF3B3EF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0C89CC-6048-C83E-2201-59CDF4202D80}"/>
              </a:ext>
            </a:extLst>
          </p:cNvPr>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After running the CWT, we grouped the coherence scores into defined brain regions. </a:t>
            </a:r>
          </a:p>
          <a:p>
            <a:pPr>
              <a:lnSpc>
                <a:spcPts val="1425"/>
              </a:lnSpc>
              <a:buNone/>
            </a:pP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We then counted the number of significantly different channel pairs </a:t>
            </a:r>
            <a:r>
              <a:rPr lang="en-US" sz="1200" dirty="0"/>
              <a:t>with positive or negative t-values (from a t-test that we ran between conditions), then subtracted the negative count from the positive to get a single net connectivity score for each pair of regions. </a:t>
            </a:r>
          </a:p>
          <a:p>
            <a:endParaRPr lang="en-US" sz="1200" dirty="0"/>
          </a:p>
          <a:p>
            <a:r>
              <a:rPr lang="en-US" sz="1200" dirty="0"/>
              <a:t>Only the top 15% of net connectivity scores were visualized in a chord diagram like this one here, with line color indicating the direction.</a:t>
            </a:r>
          </a:p>
          <a:p>
            <a:endParaRPr lang="en-US" sz="1200" dirty="0"/>
          </a:p>
          <a:p>
            <a:r>
              <a:rPr lang="en-US" sz="1200" dirty="0"/>
              <a:t>So in this case, red means Sadness had stronger connectivity between those two regions. </a:t>
            </a:r>
          </a:p>
          <a:p>
            <a:endParaRPr lang="en-US" sz="1200" dirty="0"/>
          </a:p>
          <a:p>
            <a:r>
              <a:rPr lang="en-US" sz="1200" dirty="0"/>
              <a:t>Line width represents the number of significant connections between those two regions, essentially, the thicker the line, the stronger the difference in connectivity. </a:t>
            </a:r>
            <a:endParaRPr lang="en-US" b="0" dirty="0">
              <a:solidFill>
                <a:srgbClr val="CCCCCC"/>
              </a:solidFill>
              <a:effectLst/>
              <a:latin typeface="Consolas" panose="020B0609020204030204" pitchFamily="49" charset="0"/>
            </a:endParaRPr>
          </a:p>
        </p:txBody>
      </p:sp>
      <p:sp>
        <p:nvSpPr>
          <p:cNvPr id="4" name="Slide Number Placeholder 3">
            <a:extLst>
              <a:ext uri="{FF2B5EF4-FFF2-40B4-BE49-F238E27FC236}">
                <a16:creationId xmlns:a16="http://schemas.microsoft.com/office/drawing/2014/main" id="{1F18F34F-B0D9-82B5-C135-0D02FBBE4263}"/>
              </a:ext>
            </a:extLst>
          </p:cNvPr>
          <p:cNvSpPr>
            <a:spLocks noGrp="1"/>
          </p:cNvSpPr>
          <p:nvPr>
            <p:ph type="sldNum" sz="quarter" idx="5"/>
          </p:nvPr>
        </p:nvSpPr>
        <p:spPr/>
        <p:txBody>
          <a:bodyPr/>
          <a:lstStyle/>
          <a:p>
            <a:fld id="{141FE985-DCEF-4D60-BD22-7B1FB2E8068A}" type="slidenum">
              <a:rPr lang="en-CA" smtClean="0"/>
              <a:t>12</a:t>
            </a:fld>
            <a:endParaRPr lang="en-CA"/>
          </a:p>
        </p:txBody>
      </p:sp>
    </p:spTree>
    <p:extLst>
      <p:ext uri="{BB962C8B-B14F-4D97-AF65-F5344CB8AC3E}">
        <p14:creationId xmlns:p14="http://schemas.microsoft.com/office/powerpoint/2010/main" val="3614197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So finally, it's time to look at the results of our analyses for real vs. virtual faces.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Here we have the GLM contrast for real vs. virtual faces, which shows the differences in activation between the two conditions.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The way to read this is that if the color is blue, it means that virtual faces have more activation than real faces, and vice versa. </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We see the left occipital region has one channel that has higher activation for virtual faces compared to real faces. </a:t>
            </a:r>
          </a:p>
        </p:txBody>
      </p:sp>
      <p:sp>
        <p:nvSpPr>
          <p:cNvPr id="4" name="Slide Number Placeholder 3"/>
          <p:cNvSpPr>
            <a:spLocks noGrp="1"/>
          </p:cNvSpPr>
          <p:nvPr>
            <p:ph type="sldNum" sz="quarter" idx="5"/>
          </p:nvPr>
        </p:nvSpPr>
        <p:spPr/>
        <p:txBody>
          <a:bodyPr/>
          <a:lstStyle/>
          <a:p>
            <a:fld id="{141FE985-DCEF-4D60-BD22-7B1FB2E8068A}" type="slidenum">
              <a:rPr lang="en-CA" smtClean="0"/>
              <a:t>13</a:t>
            </a:fld>
            <a:endParaRPr lang="en-CA"/>
          </a:p>
        </p:txBody>
      </p:sp>
    </p:spTree>
    <p:extLst>
      <p:ext uri="{BB962C8B-B14F-4D97-AF65-F5344CB8AC3E}">
        <p14:creationId xmlns:p14="http://schemas.microsoft.com/office/powerpoint/2010/main" val="2681536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Here we have the differences in connectivity for real vs. virtual faces. </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We see </a:t>
            </a:r>
            <a:r>
              <a:rPr lang="en-US" dirty="0"/>
              <a:t>stronger connectivity between </a:t>
            </a:r>
            <a:r>
              <a:rPr lang="en-CA" dirty="0"/>
              <a:t>parietal, central/temporal, and left frontal regions for processing real faces. </a:t>
            </a:r>
            <a:endParaRPr lang="en-US" b="0" dirty="0">
              <a:solidFill>
                <a:srgbClr val="CCCCCC"/>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141FE985-DCEF-4D60-BD22-7B1FB2E8068A}" type="slidenum">
              <a:rPr lang="en-CA" smtClean="0"/>
              <a:t>14</a:t>
            </a:fld>
            <a:endParaRPr lang="en-CA"/>
          </a:p>
        </p:txBody>
      </p:sp>
    </p:spTree>
    <p:extLst>
      <p:ext uri="{BB962C8B-B14F-4D97-AF65-F5344CB8AC3E}">
        <p14:creationId xmlns:p14="http://schemas.microsoft.com/office/powerpoint/2010/main" val="1298209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Now, on to the results for the emotional faces.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The emotion Neutral shows significant differences in activation from all of the other emotions in multiple regions, except for disgust.</a:t>
            </a:r>
          </a:p>
        </p:txBody>
      </p:sp>
      <p:sp>
        <p:nvSpPr>
          <p:cNvPr id="4" name="Slide Number Placeholder 3"/>
          <p:cNvSpPr>
            <a:spLocks noGrp="1"/>
          </p:cNvSpPr>
          <p:nvPr>
            <p:ph type="sldNum" sz="quarter" idx="5"/>
          </p:nvPr>
        </p:nvSpPr>
        <p:spPr/>
        <p:txBody>
          <a:bodyPr/>
          <a:lstStyle/>
          <a:p>
            <a:fld id="{141FE985-DCEF-4D60-BD22-7B1FB2E8068A}" type="slidenum">
              <a:rPr lang="en-CA" smtClean="0"/>
              <a:t>15</a:t>
            </a:fld>
            <a:endParaRPr lang="en-CA"/>
          </a:p>
        </p:txBody>
      </p:sp>
    </p:spTree>
    <p:extLst>
      <p:ext uri="{BB962C8B-B14F-4D97-AF65-F5344CB8AC3E}">
        <p14:creationId xmlns:p14="http://schemas.microsoft.com/office/powerpoint/2010/main" val="6653274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Surprisingly, (pun intended) Surprise vs. all other emotions shows differences in activation in multiple regions as well, except for anger.</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I'd like to note that these contrasts were run between all combinations of emotions, but only Surprise and Neutral showed significant differences, there were no other pairs of emotions (i.e. Joy-Sadness, Fear-Anger) that showed significant differences. </a:t>
            </a:r>
          </a:p>
        </p:txBody>
      </p:sp>
      <p:sp>
        <p:nvSpPr>
          <p:cNvPr id="4" name="Slide Number Placeholder 3"/>
          <p:cNvSpPr>
            <a:spLocks noGrp="1"/>
          </p:cNvSpPr>
          <p:nvPr>
            <p:ph type="sldNum" sz="quarter" idx="5"/>
          </p:nvPr>
        </p:nvSpPr>
        <p:spPr/>
        <p:txBody>
          <a:bodyPr/>
          <a:lstStyle/>
          <a:p>
            <a:fld id="{141FE985-DCEF-4D60-BD22-7B1FB2E8068A}" type="slidenum">
              <a:rPr lang="en-CA" smtClean="0"/>
              <a:t>16</a:t>
            </a:fld>
            <a:endParaRPr lang="en-CA"/>
          </a:p>
        </p:txBody>
      </p:sp>
    </p:spTree>
    <p:extLst>
      <p:ext uri="{BB962C8B-B14F-4D97-AF65-F5344CB8AC3E}">
        <p14:creationId xmlns:p14="http://schemas.microsoft.com/office/powerpoint/2010/main" val="12945961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So, we've seen the difference in activation in emotions, but we also wanted to look at the differences in connectivity for the emotional faces, this is a bit more of a complex story but there's some exciting results here.</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So here we have the Ratio of Positive to Negative Channels by Emotion Pair, across all Regions of Interest.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Red means Emotion 1, on the x-axis, has stronger connectivity than Emotion 2, on the y-axis, and vice versa for blue.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We can see two clusters here, one where Anger, Fear, and Joy have much stronger connectivity, then Surprise, Neutral, Sadness, and Disgust, which seem to have weaker connectivity. </a:t>
            </a:r>
          </a:p>
        </p:txBody>
      </p:sp>
      <p:sp>
        <p:nvSpPr>
          <p:cNvPr id="4" name="Slide Number Placeholder 3"/>
          <p:cNvSpPr>
            <a:spLocks noGrp="1"/>
          </p:cNvSpPr>
          <p:nvPr>
            <p:ph type="sldNum" sz="quarter" idx="5"/>
          </p:nvPr>
        </p:nvSpPr>
        <p:spPr/>
        <p:txBody>
          <a:bodyPr/>
          <a:lstStyle/>
          <a:p>
            <a:fld id="{141FE985-DCEF-4D60-BD22-7B1FB2E8068A}" type="slidenum">
              <a:rPr lang="en-CA" smtClean="0"/>
              <a:t>17</a:t>
            </a:fld>
            <a:endParaRPr lang="en-CA"/>
          </a:p>
        </p:txBody>
      </p:sp>
    </p:spTree>
    <p:extLst>
      <p:ext uri="{BB962C8B-B14F-4D97-AF65-F5344CB8AC3E}">
        <p14:creationId xmlns:p14="http://schemas.microsoft.com/office/powerpoint/2010/main" val="31245892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Here we have the differences in connectivity for Fear vs. all other emotions. </a:t>
            </a:r>
          </a:p>
          <a:p>
            <a:pPr>
              <a:lnSpc>
                <a:spcPts val="1425"/>
              </a:lnSpc>
              <a:buNone/>
            </a:pPr>
            <a:endParaRPr lang="en-US" b="0" dirty="0">
              <a:solidFill>
                <a:srgbClr val="CCCCCC"/>
              </a:solidFill>
              <a:effectLst/>
              <a:latin typeface="Consolas" panose="020B0609020204030204" pitchFamily="49" charset="0"/>
            </a:endParaRPr>
          </a:p>
          <a:p>
            <a:r>
              <a:rPr lang="en-CA" dirty="0"/>
              <a:t>Like before, the thick red lines indicate stronger connectivity for Fear between those two regions. </a:t>
            </a:r>
          </a:p>
          <a:p>
            <a:endParaRPr lang="en-CA" dirty="0"/>
          </a:p>
          <a:p>
            <a:r>
              <a:rPr lang="en-CA" dirty="0"/>
              <a:t>We see that Fear has stronger connectivity compared to all the emotions, lining up with the heatmap in the last slide. </a:t>
            </a:r>
          </a:p>
        </p:txBody>
      </p:sp>
      <p:sp>
        <p:nvSpPr>
          <p:cNvPr id="4" name="Slide Number Placeholder 3"/>
          <p:cNvSpPr>
            <a:spLocks noGrp="1"/>
          </p:cNvSpPr>
          <p:nvPr>
            <p:ph type="sldNum" sz="quarter" idx="5"/>
          </p:nvPr>
        </p:nvSpPr>
        <p:spPr/>
        <p:txBody>
          <a:bodyPr/>
          <a:lstStyle/>
          <a:p>
            <a:fld id="{141FE985-DCEF-4D60-BD22-7B1FB2E8068A}" type="slidenum">
              <a:rPr lang="en-CA" smtClean="0"/>
              <a:t>18</a:t>
            </a:fld>
            <a:endParaRPr lang="en-CA"/>
          </a:p>
        </p:txBody>
      </p:sp>
    </p:spTree>
    <p:extLst>
      <p:ext uri="{BB962C8B-B14F-4D97-AF65-F5344CB8AC3E}">
        <p14:creationId xmlns:p14="http://schemas.microsoft.com/office/powerpoint/2010/main" val="38625190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Here, we generated a count of the number of statistically significant channels per region that differed across emotion.</a:t>
            </a:r>
          </a:p>
          <a:p>
            <a:pPr>
              <a:lnSpc>
                <a:spcPts val="1425"/>
              </a:lnSpc>
              <a:buNone/>
            </a:pPr>
            <a:endParaRPr lang="en-US" b="0" dirty="0">
              <a:solidFill>
                <a:srgbClr val="CCCCCC"/>
              </a:solidFill>
              <a:effectLst/>
              <a:latin typeface="Consolas" panose="020B0609020204030204" pitchFamily="49" charset="0"/>
            </a:endParaRPr>
          </a:p>
          <a:p>
            <a:pPr marL="0" marR="0" lvl="0" indent="0" algn="l" defTabSz="914400" rtl="0" eaLnBrk="1" fontAlgn="auto" latinLnBrk="0" hangingPunct="1">
              <a:lnSpc>
                <a:spcPts val="1425"/>
              </a:lnSpc>
              <a:spcBef>
                <a:spcPts val="0"/>
              </a:spcBef>
              <a:spcAft>
                <a:spcPts val="0"/>
              </a:spcAft>
              <a:buClrTx/>
              <a:buSzTx/>
              <a:buFontTx/>
              <a:buNone/>
              <a:tabLst/>
              <a:defRPr/>
            </a:pPr>
            <a:r>
              <a:rPr lang="en-US" dirty="0"/>
              <a:t>I marked the 3 regions with the greatest and least number of </a:t>
            </a:r>
            <a:r>
              <a:rPr lang="en-US" b="0" dirty="0">
                <a:solidFill>
                  <a:srgbClr val="CCCCCC"/>
                </a:solidFill>
                <a:effectLst/>
                <a:latin typeface="Consolas" panose="020B0609020204030204" pitchFamily="49" charset="0"/>
              </a:rPr>
              <a:t>significant channels</a:t>
            </a:r>
            <a:r>
              <a:rPr lang="en-US" dirty="0"/>
              <a:t> with carets/asterisks, respectively.</a:t>
            </a:r>
            <a:endParaRPr lang="en-US" b="0" dirty="0">
              <a:solidFill>
                <a:srgbClr val="CCCCCC"/>
              </a:solidFill>
              <a:effectLst/>
              <a:latin typeface="Consolas" panose="020B0609020204030204" pitchFamily="49" charset="0"/>
            </a:endParaRP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The central/temporal and parietal regions produced the greatest number of significant connections, which suggests that these regions are more variable in their connectivity patterns across emotions.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In contrast, the occipital regions produced the fewest number of significant connections, which suggests that the connectivity patterns between these regions are similar across emotions. </a:t>
            </a:r>
            <a:endParaRPr lang="en-CA" dirty="0"/>
          </a:p>
        </p:txBody>
      </p:sp>
      <p:sp>
        <p:nvSpPr>
          <p:cNvPr id="4" name="Slide Number Placeholder 3"/>
          <p:cNvSpPr>
            <a:spLocks noGrp="1"/>
          </p:cNvSpPr>
          <p:nvPr>
            <p:ph type="sldNum" sz="quarter" idx="5"/>
          </p:nvPr>
        </p:nvSpPr>
        <p:spPr/>
        <p:txBody>
          <a:bodyPr/>
          <a:lstStyle/>
          <a:p>
            <a:fld id="{141FE985-DCEF-4D60-BD22-7B1FB2E8068A}" type="slidenum">
              <a:rPr lang="en-CA" smtClean="0"/>
              <a:t>19</a:t>
            </a:fld>
            <a:endParaRPr lang="en-CA"/>
          </a:p>
        </p:txBody>
      </p:sp>
    </p:spTree>
    <p:extLst>
      <p:ext uri="{BB962C8B-B14F-4D97-AF65-F5344CB8AC3E}">
        <p14:creationId xmlns:p14="http://schemas.microsoft.com/office/powerpoint/2010/main" val="2707459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Our brains are evolutionarily primed to process faces, as they are crucial for social interactions.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A central aspect of facial perception is emotional expressions, which underpins our interactions as social beings.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It is currently unclear how the brain processes emotional expressions, despite much research.</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Early models of facial perception proposed that face identity was linked to the fusiform face area (FFA), while emotional expressions were associated with limbic structures like the amygdala.</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This is the idea that there are specific locations or areas in the brain that are responsible for processing faces and emotions. </a:t>
            </a:r>
          </a:p>
          <a:p>
            <a:endParaRPr lang="en-CA" dirty="0"/>
          </a:p>
        </p:txBody>
      </p:sp>
      <p:sp>
        <p:nvSpPr>
          <p:cNvPr id="4" name="Slide Number Placeholder 3"/>
          <p:cNvSpPr>
            <a:spLocks noGrp="1"/>
          </p:cNvSpPr>
          <p:nvPr>
            <p:ph type="sldNum" sz="quarter" idx="5"/>
          </p:nvPr>
        </p:nvSpPr>
        <p:spPr/>
        <p:txBody>
          <a:bodyPr/>
          <a:lstStyle/>
          <a:p>
            <a:fld id="{141FE985-DCEF-4D60-BD22-7B1FB2E8068A}" type="slidenum">
              <a:rPr lang="en-CA" smtClean="0"/>
              <a:t>2</a:t>
            </a:fld>
            <a:endParaRPr lang="en-CA"/>
          </a:p>
        </p:txBody>
      </p:sp>
    </p:spTree>
    <p:extLst>
      <p:ext uri="{BB962C8B-B14F-4D97-AF65-F5344CB8AC3E}">
        <p14:creationId xmlns:p14="http://schemas.microsoft.com/office/powerpoint/2010/main" val="38946622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So what did we learn from these results?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First, from our GLM analysis, we found that virtual faces elicited stronger activation in the left occipital region compared to real faces.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This likely reflects the greater visual processing effort required to recognize virtual faces, which tend to be less familiar or less detailed than real ones, in our case.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In contrast, our functional connectivity results showed that real faces evoked significantly stronger connections across the brain, especially between the left and right parietal regions and the left frontal region, as well as between the left and right central and temporal regions.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This indicates that real face recognition engages a wider and more connected brain network, with stronger connectivity between higher-order socio-cognitive regions.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These findings suggest that while virtual faces are perceived as faces, they do not recruit the same neural mechanisms as real ones, supporting our first hypothesis. </a:t>
            </a:r>
          </a:p>
        </p:txBody>
      </p:sp>
      <p:sp>
        <p:nvSpPr>
          <p:cNvPr id="4" name="Slide Number Placeholder 3"/>
          <p:cNvSpPr>
            <a:spLocks noGrp="1"/>
          </p:cNvSpPr>
          <p:nvPr>
            <p:ph type="sldNum" sz="quarter" idx="5"/>
          </p:nvPr>
        </p:nvSpPr>
        <p:spPr/>
        <p:txBody>
          <a:bodyPr/>
          <a:lstStyle/>
          <a:p>
            <a:fld id="{141FE985-DCEF-4D60-BD22-7B1FB2E8068A}" type="slidenum">
              <a:rPr lang="en-CA" smtClean="0"/>
              <a:t>20</a:t>
            </a:fld>
            <a:endParaRPr lang="en-CA"/>
          </a:p>
        </p:txBody>
      </p:sp>
    </p:spTree>
    <p:extLst>
      <p:ext uri="{BB962C8B-B14F-4D97-AF65-F5344CB8AC3E}">
        <p14:creationId xmlns:p14="http://schemas.microsoft.com/office/powerpoint/2010/main" val="2630933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emotion, from the GLM results, we found that neutral faces triggered more activity than most of the emotional expressions, particularly in occipital and parietal regions, suggesting enhanced visual processing. </a:t>
            </a:r>
          </a:p>
          <a:p>
            <a:endParaRPr lang="en-US" dirty="0"/>
          </a:p>
          <a:p>
            <a:r>
              <a:rPr lang="en-US" dirty="0"/>
              <a:t>Surprise also showed relatively strong activation, especially in left central and temporal areas, as well as the right parietal cortex. </a:t>
            </a:r>
          </a:p>
          <a:p>
            <a:endParaRPr lang="en-US" dirty="0"/>
          </a:p>
          <a:p>
            <a:r>
              <a:rPr lang="en-US" dirty="0"/>
              <a:t>Interestingly, this suggests that more emotionally intense or salient expressions don't necessarily lead to stronger brain activation.</a:t>
            </a:r>
          </a:p>
          <a:p>
            <a:endParaRPr lang="en-US" dirty="0"/>
          </a:p>
          <a:p>
            <a:r>
              <a:rPr lang="en-US" dirty="0"/>
              <a:t>On the connectivity side, fear stood out, it evoked the strongest connectivity, particularly from the left central and temporal regions. </a:t>
            </a:r>
          </a:p>
          <a:p>
            <a:endParaRPr lang="en-US" dirty="0"/>
          </a:p>
          <a:p>
            <a:r>
              <a:rPr lang="en-US" dirty="0"/>
              <a:t>As well, Fear, anger, and joy was grouped as a cluster of emotions that all showed much higher connectivity than the other emotions. </a:t>
            </a:r>
          </a:p>
          <a:p>
            <a:endParaRPr lang="en-US" dirty="0"/>
          </a:p>
          <a:p>
            <a:r>
              <a:rPr lang="en-US" dirty="0"/>
              <a:t>These findings support the idea that emotional expressions are not processed in isolated brain regions, but through distributed networks, and that while occipital areas are crucial for initial face processing, the emotional nuances of faces are primarily decoded in more distributed networks involving parietal and central/temporal regions, regardless of the emotion presented.</a:t>
            </a:r>
            <a:endParaRPr lang="en-CA" dirty="0"/>
          </a:p>
        </p:txBody>
      </p:sp>
      <p:sp>
        <p:nvSpPr>
          <p:cNvPr id="4" name="Slide Number Placeholder 3"/>
          <p:cNvSpPr>
            <a:spLocks noGrp="1"/>
          </p:cNvSpPr>
          <p:nvPr>
            <p:ph type="sldNum" sz="quarter" idx="5"/>
          </p:nvPr>
        </p:nvSpPr>
        <p:spPr/>
        <p:txBody>
          <a:bodyPr/>
          <a:lstStyle/>
          <a:p>
            <a:fld id="{141FE985-DCEF-4D60-BD22-7B1FB2E8068A}" type="slidenum">
              <a:rPr lang="en-CA" smtClean="0"/>
              <a:t>21</a:t>
            </a:fld>
            <a:endParaRPr lang="en-CA"/>
          </a:p>
        </p:txBody>
      </p:sp>
    </p:spTree>
    <p:extLst>
      <p:ext uri="{BB962C8B-B14F-4D97-AF65-F5344CB8AC3E}">
        <p14:creationId xmlns:p14="http://schemas.microsoft.com/office/powerpoint/2010/main" val="24636029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So in conclusion, this research offers insight into how the brain responds to virtual stimuli, which is relevant for applications in Virtual Reality (VR) like gaming or education.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As well as Brain Computer Interfaces (BCI), for example you can imagine having an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cap on and using it to control a computer or a virtual character in a game.</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This research can inform the design of more realistic and effective virtual characters in education and/or gaming, which can help improve the user experience.</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Finally, future research could explore how these neural differences influence real-world behaviors, or how they affect interactions in digital environments.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For example, we could look at how people react to virtual faces in video games, or how students might learn things differently when interacting with virtual teachers or avatars.</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Thank you for your time and attention. </a:t>
            </a:r>
          </a:p>
          <a:p>
            <a:endParaRPr lang="en-CA" dirty="0"/>
          </a:p>
        </p:txBody>
      </p:sp>
      <p:sp>
        <p:nvSpPr>
          <p:cNvPr id="4" name="Slide Number Placeholder 3"/>
          <p:cNvSpPr>
            <a:spLocks noGrp="1"/>
          </p:cNvSpPr>
          <p:nvPr>
            <p:ph type="sldNum" sz="quarter" idx="5"/>
          </p:nvPr>
        </p:nvSpPr>
        <p:spPr/>
        <p:txBody>
          <a:bodyPr/>
          <a:lstStyle/>
          <a:p>
            <a:fld id="{141FE985-DCEF-4D60-BD22-7B1FB2E8068A}" type="slidenum">
              <a:rPr lang="en-CA" smtClean="0"/>
              <a:t>22</a:t>
            </a:fld>
            <a:endParaRPr lang="en-CA"/>
          </a:p>
        </p:txBody>
      </p:sp>
    </p:spTree>
    <p:extLst>
      <p:ext uri="{BB962C8B-B14F-4D97-AF65-F5344CB8AC3E}">
        <p14:creationId xmlns:p14="http://schemas.microsoft.com/office/powerpoint/2010/main" val="4812417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So contrast the faces we just saw with these virtual faces here, do you think the brain processes these faces in the exact same way as real faces?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You see, as humans spend more time in digital and virtual environments, we interact more with computer-generated or avatar faces.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And while real-face emotion processing has been studied extensively, the neural mechanisms for perceiving and responding to virtual faces remain poorly understood.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As well, recent evidence suggests that face and emotion processing recruit distributed brain networks rather than isolated “face areas,” which points to a need for network-level investigation.</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This means that instead of just one area of the brain being responsible for processing faces and emotions, there are multiple areas that work together to do this.</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So let's lay out what exactly we want to find out in this study.</a:t>
            </a:r>
          </a:p>
          <a:p>
            <a:endParaRPr lang="en-CA" dirty="0"/>
          </a:p>
        </p:txBody>
      </p:sp>
      <p:sp>
        <p:nvSpPr>
          <p:cNvPr id="4" name="Slide Number Placeholder 3"/>
          <p:cNvSpPr>
            <a:spLocks noGrp="1"/>
          </p:cNvSpPr>
          <p:nvPr>
            <p:ph type="sldNum" sz="quarter" idx="5"/>
          </p:nvPr>
        </p:nvSpPr>
        <p:spPr/>
        <p:txBody>
          <a:bodyPr/>
          <a:lstStyle/>
          <a:p>
            <a:fld id="{141FE985-DCEF-4D60-BD22-7B1FB2E8068A}" type="slidenum">
              <a:rPr lang="en-CA" smtClean="0"/>
              <a:t>3</a:t>
            </a:fld>
            <a:endParaRPr lang="en-CA"/>
          </a:p>
        </p:txBody>
      </p:sp>
    </p:spTree>
    <p:extLst>
      <p:ext uri="{BB962C8B-B14F-4D97-AF65-F5344CB8AC3E}">
        <p14:creationId xmlns:p14="http://schemas.microsoft.com/office/powerpoint/2010/main" val="1221922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The objective of this research is to identify distinct patterns of brain activity that represent the processing of different emotions on real and virtual faces.</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We have two hypotheses: first, we expect to see differences in brain activity between real and virtual faces, and second, we expect to see differences in brain activity across different emotions, such as anger, disgust, fear, happiness, sadness, surprise, and neutral.</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These are the 7 basic emotions that we are looking at in this study.</a:t>
            </a:r>
          </a:p>
        </p:txBody>
      </p:sp>
      <p:sp>
        <p:nvSpPr>
          <p:cNvPr id="4" name="Slide Number Placeholder 3"/>
          <p:cNvSpPr>
            <a:spLocks noGrp="1"/>
          </p:cNvSpPr>
          <p:nvPr>
            <p:ph type="sldNum" sz="quarter" idx="5"/>
          </p:nvPr>
        </p:nvSpPr>
        <p:spPr/>
        <p:txBody>
          <a:bodyPr/>
          <a:lstStyle/>
          <a:p>
            <a:fld id="{141FE985-DCEF-4D60-BD22-7B1FB2E8068A}" type="slidenum">
              <a:rPr lang="en-CA" smtClean="0"/>
              <a:t>4</a:t>
            </a:fld>
            <a:endParaRPr lang="en-CA"/>
          </a:p>
        </p:txBody>
      </p:sp>
    </p:spTree>
    <p:extLst>
      <p:ext uri="{BB962C8B-B14F-4D97-AF65-F5344CB8AC3E}">
        <p14:creationId xmlns:p14="http://schemas.microsoft.com/office/powerpoint/2010/main" val="14266442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Participants were recruited from the Ontario Tech University SONA system and were compensated with course credit for their participation.</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A total number of 87 participants completed the experiment, but only 52 participants were included in the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analysis after excluding those with poor data quality.</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We used thresholds common in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research such as the Scalp Coupling Index (SCI) to determine the quality of the data.</a:t>
            </a:r>
          </a:p>
          <a:p>
            <a:pPr>
              <a:lnSpc>
                <a:spcPts val="1425"/>
              </a:lnSpc>
              <a:buNone/>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In terms of demographics, the 52 participants ranged in age from 17-51 years old, with a mean age of 22 years, and 39 out of 52 were female. </a:t>
            </a:r>
          </a:p>
          <a:p>
            <a:endParaRPr lang="en-CA" dirty="0"/>
          </a:p>
        </p:txBody>
      </p:sp>
      <p:sp>
        <p:nvSpPr>
          <p:cNvPr id="4" name="Slide Number Placeholder 3"/>
          <p:cNvSpPr>
            <a:spLocks noGrp="1"/>
          </p:cNvSpPr>
          <p:nvPr>
            <p:ph type="sldNum" sz="quarter" idx="5"/>
          </p:nvPr>
        </p:nvSpPr>
        <p:spPr/>
        <p:txBody>
          <a:bodyPr/>
          <a:lstStyle/>
          <a:p>
            <a:fld id="{141FE985-DCEF-4D60-BD22-7B1FB2E8068A}" type="slidenum">
              <a:rPr lang="en-CA" smtClean="0"/>
              <a:t>5</a:t>
            </a:fld>
            <a:endParaRPr lang="en-CA"/>
          </a:p>
        </p:txBody>
      </p:sp>
    </p:spTree>
    <p:extLst>
      <p:ext uri="{BB962C8B-B14F-4D97-AF65-F5344CB8AC3E}">
        <p14:creationId xmlns:p14="http://schemas.microsoft.com/office/powerpoint/2010/main" val="21057814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In order to quantify differences in brain activity, we need a tool called functional near-infrared spectroscopy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So what is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is a non-invasive tool that tracks changes in blood oxygen levels in the brain as an indirect measure of neural activity.</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How does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work? It works by shining near-infrared light into the scalp and measuring how much light is absorbed and scattered by brain tissue.</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There are tiny light sources called emitters and light sensors called detectors that are placed on the scalp, the emitters send light into the head, and the detectors record the back-scattered light that emerges.</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estimates shifts in blood oxygenation, which provides insights into which brain areas are active.</a:t>
            </a:r>
          </a:p>
          <a:p>
            <a:endParaRPr lang="en-CA" dirty="0"/>
          </a:p>
        </p:txBody>
      </p:sp>
      <p:sp>
        <p:nvSpPr>
          <p:cNvPr id="4" name="Slide Number Placeholder 3"/>
          <p:cNvSpPr>
            <a:spLocks noGrp="1"/>
          </p:cNvSpPr>
          <p:nvPr>
            <p:ph type="sldNum" sz="quarter" idx="5"/>
          </p:nvPr>
        </p:nvSpPr>
        <p:spPr/>
        <p:txBody>
          <a:bodyPr/>
          <a:lstStyle/>
          <a:p>
            <a:fld id="{141FE985-DCEF-4D60-BD22-7B1FB2E8068A}" type="slidenum">
              <a:rPr lang="en-CA" smtClean="0"/>
              <a:t>6</a:t>
            </a:fld>
            <a:endParaRPr lang="en-CA"/>
          </a:p>
        </p:txBody>
      </p:sp>
    </p:spTree>
    <p:extLst>
      <p:ext uri="{BB962C8B-B14F-4D97-AF65-F5344CB8AC3E}">
        <p14:creationId xmlns:p14="http://schemas.microsoft.com/office/powerpoint/2010/main" val="2421535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So here is the montage of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cap, which shows the placement of the </a:t>
            </a:r>
            <a:r>
              <a:rPr lang="en-US" b="0" dirty="0" err="1">
                <a:solidFill>
                  <a:srgbClr val="CCCCCC"/>
                </a:solidFill>
                <a:effectLst/>
                <a:latin typeface="Consolas" panose="020B0609020204030204" pitchFamily="49" charset="0"/>
              </a:rPr>
              <a:t>optodes</a:t>
            </a:r>
            <a:r>
              <a:rPr lang="en-US" b="0" dirty="0">
                <a:solidFill>
                  <a:srgbClr val="CCCCCC"/>
                </a:solidFill>
                <a:effectLst/>
                <a:latin typeface="Consolas" panose="020B0609020204030204" pitchFamily="49" charset="0"/>
              </a:rPr>
              <a:t> on the scalp.</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Each neighboring pair of source (red) and detector (blue) </a:t>
            </a:r>
            <a:r>
              <a:rPr lang="en-US" b="0" dirty="0" err="1">
                <a:solidFill>
                  <a:srgbClr val="CCCCCC"/>
                </a:solidFill>
                <a:effectLst/>
                <a:latin typeface="Consolas" panose="020B0609020204030204" pitchFamily="49" charset="0"/>
              </a:rPr>
              <a:t>optode</a:t>
            </a:r>
            <a:r>
              <a:rPr lang="en-US" b="0" dirty="0">
                <a:solidFill>
                  <a:srgbClr val="CCCCCC"/>
                </a:solidFill>
                <a:effectLst/>
                <a:latin typeface="Consolas" panose="020B0609020204030204" pitchFamily="49" charset="0"/>
              </a:rPr>
              <a:t> is referred to as a channel, which are the colored lines connecting them, this results in 103 channels in total.</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If you look closely at the top plot, the color of the channels correspond to the brain regions in the bottom plot. </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We aimed to cover a maximal area of the brain with this montage, as facial and emotional processing is distributed across the cortex.</a:t>
            </a:r>
          </a:p>
          <a:p>
            <a:endParaRPr lang="en-CA" dirty="0"/>
          </a:p>
        </p:txBody>
      </p:sp>
      <p:sp>
        <p:nvSpPr>
          <p:cNvPr id="4" name="Slide Number Placeholder 3"/>
          <p:cNvSpPr>
            <a:spLocks noGrp="1"/>
          </p:cNvSpPr>
          <p:nvPr>
            <p:ph type="sldNum" sz="quarter" idx="5"/>
          </p:nvPr>
        </p:nvSpPr>
        <p:spPr/>
        <p:txBody>
          <a:bodyPr/>
          <a:lstStyle/>
          <a:p>
            <a:fld id="{141FE985-DCEF-4D60-BD22-7B1FB2E8068A}" type="slidenum">
              <a:rPr lang="en-CA" smtClean="0"/>
              <a:t>7</a:t>
            </a:fld>
            <a:endParaRPr lang="en-CA"/>
          </a:p>
        </p:txBody>
      </p:sp>
    </p:spTree>
    <p:extLst>
      <p:ext uri="{BB962C8B-B14F-4D97-AF65-F5344CB8AC3E}">
        <p14:creationId xmlns:p14="http://schemas.microsoft.com/office/powerpoint/2010/main" val="1476848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So here was the experiment: participants viewed 56 blocks of faces, with each block containing 8 faces of the same emotion (e.g., joy, fear) and type (real or virtual).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The faces were shown one at a time for 1.5 seconds each, with short random jitters of about half a second between them.</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After the 8 faces were shown, participants had to indicate whether the 9th face was present in the previous 8 faces by answering "yes" or "no" within 7 seconds, this was the </a:t>
            </a:r>
            <a:r>
              <a:rPr lang="en-US" b="1" dirty="0">
                <a:solidFill>
                  <a:srgbClr val="569CD6"/>
                </a:solidFill>
                <a:effectLst/>
                <a:latin typeface="Consolas" panose="020B0609020204030204" pitchFamily="49" charset="0"/>
              </a:rPr>
              <a:t>memory task</a:t>
            </a:r>
            <a:r>
              <a:rPr lang="en-US" b="0" dirty="0">
                <a:solidFill>
                  <a:srgbClr val="CCCCCC"/>
                </a:solidFill>
                <a:effectLst/>
                <a:latin typeface="Consolas" panose="020B0609020204030204" pitchFamily="49" charset="0"/>
              </a:rPr>
              <a:t> they had to do for the main purpose of keeping them engaged and focused on the faces.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As for the actual faces that were shown, we selected 20 models, 10 from the RADIATE dataset of real people and 10 from the UIBVFED dataset of virtual characters, ensuring a balanced mix of gender and ethnic diversity. </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Each model was carefully matched across datasets by facial features, and emotional expression. </a:t>
            </a:r>
          </a:p>
          <a:p>
            <a:endParaRPr lang="en-CA" dirty="0"/>
          </a:p>
        </p:txBody>
      </p:sp>
      <p:sp>
        <p:nvSpPr>
          <p:cNvPr id="4" name="Slide Number Placeholder 3"/>
          <p:cNvSpPr>
            <a:spLocks noGrp="1"/>
          </p:cNvSpPr>
          <p:nvPr>
            <p:ph type="sldNum" sz="quarter" idx="5"/>
          </p:nvPr>
        </p:nvSpPr>
        <p:spPr/>
        <p:txBody>
          <a:bodyPr/>
          <a:lstStyle/>
          <a:p>
            <a:fld id="{141FE985-DCEF-4D60-BD22-7B1FB2E8068A}" type="slidenum">
              <a:rPr lang="en-CA" smtClean="0"/>
              <a:t>8</a:t>
            </a:fld>
            <a:endParaRPr lang="en-CA"/>
          </a:p>
        </p:txBody>
      </p:sp>
    </p:spTree>
    <p:extLst>
      <p:ext uri="{BB962C8B-B14F-4D97-AF65-F5344CB8AC3E}">
        <p14:creationId xmlns:p14="http://schemas.microsoft.com/office/powerpoint/2010/main" val="3846731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Before we can analyze the data, we have to preprocess it.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This is done through a series of steps, including converting to optical density (OD), applying motion and artifact correction algorithms, converting to hemoglobin concentrations using the modified Beer-Lambert law, and filtering the data. </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This ensures that the data we are analyzing is suitable for extracting meaningful insights about brain activity.</a:t>
            </a:r>
          </a:p>
          <a:p>
            <a:pPr>
              <a:lnSpc>
                <a:spcPts val="1425"/>
              </a:lnSpc>
              <a:buNone/>
            </a:pP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The three types of data we get from </a:t>
            </a:r>
            <a:r>
              <a:rPr lang="en-US" b="0" dirty="0" err="1">
                <a:solidFill>
                  <a:srgbClr val="CCCCCC"/>
                </a:solidFill>
                <a:effectLst/>
                <a:latin typeface="Consolas" panose="020B0609020204030204" pitchFamily="49" charset="0"/>
              </a:rPr>
              <a:t>fNIRS</a:t>
            </a:r>
            <a:r>
              <a:rPr lang="en-US" b="0" dirty="0">
                <a:solidFill>
                  <a:srgbClr val="CCCCCC"/>
                </a:solidFill>
                <a:effectLst/>
                <a:latin typeface="Consolas" panose="020B0609020204030204" pitchFamily="49" charset="0"/>
              </a:rPr>
              <a:t> are Oxygenated Hemoglobin, or </a:t>
            </a:r>
            <a:r>
              <a:rPr lang="en-US" b="0" dirty="0" err="1">
                <a:solidFill>
                  <a:srgbClr val="CCCCCC"/>
                </a:solidFill>
                <a:effectLst/>
                <a:latin typeface="Consolas" panose="020B0609020204030204" pitchFamily="49" charset="0"/>
              </a:rPr>
              <a:t>HbO</a:t>
            </a:r>
            <a:r>
              <a:rPr lang="en-US" b="0" dirty="0">
                <a:solidFill>
                  <a:srgbClr val="CCCCCC"/>
                </a:solidFill>
                <a:effectLst/>
                <a:latin typeface="Consolas" panose="020B0609020204030204" pitchFamily="49" charset="0"/>
              </a:rPr>
              <a:t>, Deoxygenated Hemoglobin, or </a:t>
            </a:r>
            <a:r>
              <a:rPr lang="en-US" b="0" dirty="0" err="1">
                <a:solidFill>
                  <a:srgbClr val="CCCCCC"/>
                </a:solidFill>
                <a:effectLst/>
                <a:latin typeface="Consolas" panose="020B0609020204030204" pitchFamily="49" charset="0"/>
              </a:rPr>
              <a:t>HbR</a:t>
            </a:r>
            <a:r>
              <a:rPr lang="en-US" b="0" dirty="0">
                <a:solidFill>
                  <a:srgbClr val="CCCCCC"/>
                </a:solidFill>
                <a:effectLst/>
                <a:latin typeface="Consolas" panose="020B0609020204030204" pitchFamily="49" charset="0"/>
              </a:rPr>
              <a:t>, and Total Hemoglobin, or </a:t>
            </a:r>
            <a:r>
              <a:rPr lang="en-US" b="0" dirty="0" err="1">
                <a:solidFill>
                  <a:srgbClr val="CCCCCC"/>
                </a:solidFill>
                <a:effectLst/>
                <a:latin typeface="Consolas" panose="020B0609020204030204" pitchFamily="49" charset="0"/>
              </a:rPr>
              <a:t>HbT</a:t>
            </a:r>
            <a:r>
              <a:rPr lang="en-US" b="0" dirty="0">
                <a:solidFill>
                  <a:srgbClr val="CCCCCC"/>
                </a:solidFill>
                <a:effectLst/>
                <a:latin typeface="Consolas" panose="020B0609020204030204" pitchFamily="49" charset="0"/>
              </a:rPr>
              <a:t>, which is the sum of </a:t>
            </a:r>
            <a:r>
              <a:rPr lang="en-US" b="0" dirty="0" err="1">
                <a:solidFill>
                  <a:srgbClr val="CCCCCC"/>
                </a:solidFill>
                <a:effectLst/>
                <a:latin typeface="Consolas" panose="020B0609020204030204" pitchFamily="49" charset="0"/>
              </a:rPr>
              <a:t>HbO</a:t>
            </a:r>
            <a:r>
              <a:rPr lang="en-US" b="0" dirty="0">
                <a:solidFill>
                  <a:srgbClr val="CCCCCC"/>
                </a:solidFill>
                <a:effectLst/>
                <a:latin typeface="Consolas" panose="020B0609020204030204" pitchFamily="49" charset="0"/>
              </a:rPr>
              <a:t> and </a:t>
            </a:r>
            <a:r>
              <a:rPr lang="en-US" b="0" dirty="0" err="1">
                <a:solidFill>
                  <a:srgbClr val="CCCCCC"/>
                </a:solidFill>
                <a:effectLst/>
                <a:latin typeface="Consolas" panose="020B0609020204030204" pitchFamily="49" charset="0"/>
              </a:rPr>
              <a:t>HbR</a:t>
            </a:r>
            <a:r>
              <a:rPr lang="en-US" b="0" dirty="0">
                <a:solidFill>
                  <a:srgbClr val="CCCCCC"/>
                </a:solidFill>
                <a:effectLst/>
                <a:latin typeface="Consolas" panose="020B0609020204030204" pitchFamily="49" charset="0"/>
              </a:rPr>
              <a:t>. </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We will be using </a:t>
            </a:r>
            <a:r>
              <a:rPr lang="en-US" b="0" dirty="0" err="1">
                <a:solidFill>
                  <a:srgbClr val="CCCCCC"/>
                </a:solidFill>
                <a:effectLst/>
                <a:latin typeface="Consolas" panose="020B0609020204030204" pitchFamily="49" charset="0"/>
              </a:rPr>
              <a:t>HbT</a:t>
            </a:r>
            <a:r>
              <a:rPr lang="en-US" b="0" dirty="0">
                <a:solidFill>
                  <a:srgbClr val="CCCCCC"/>
                </a:solidFill>
                <a:effectLst/>
                <a:latin typeface="Consolas" panose="020B0609020204030204" pitchFamily="49" charset="0"/>
              </a:rPr>
              <a:t> for our analyses, as it utilizes the information from both </a:t>
            </a:r>
            <a:r>
              <a:rPr lang="en-US" b="0" dirty="0" err="1">
                <a:solidFill>
                  <a:srgbClr val="CCCCCC"/>
                </a:solidFill>
                <a:effectLst/>
                <a:latin typeface="Consolas" panose="020B0609020204030204" pitchFamily="49" charset="0"/>
              </a:rPr>
              <a:t>HbO</a:t>
            </a:r>
            <a:r>
              <a:rPr lang="en-US" b="0" dirty="0">
                <a:solidFill>
                  <a:srgbClr val="CCCCCC"/>
                </a:solidFill>
                <a:effectLst/>
                <a:latin typeface="Consolas" panose="020B0609020204030204" pitchFamily="49" charset="0"/>
              </a:rPr>
              <a:t> and </a:t>
            </a:r>
            <a:r>
              <a:rPr lang="en-US" b="0" dirty="0" err="1">
                <a:solidFill>
                  <a:srgbClr val="CCCCCC"/>
                </a:solidFill>
                <a:effectLst/>
                <a:latin typeface="Consolas" panose="020B0609020204030204" pitchFamily="49" charset="0"/>
              </a:rPr>
              <a:t>HbR</a:t>
            </a:r>
            <a:r>
              <a:rPr lang="en-US" b="0" dirty="0">
                <a:solidFill>
                  <a:srgbClr val="CCCCCC"/>
                </a:solidFill>
                <a:effectLst/>
                <a:latin typeface="Consolas" panose="020B0609020204030204" pitchFamily="49" charset="0"/>
              </a:rPr>
              <a:t>.</a:t>
            </a:r>
          </a:p>
        </p:txBody>
      </p:sp>
      <p:sp>
        <p:nvSpPr>
          <p:cNvPr id="4" name="Slide Number Placeholder 3"/>
          <p:cNvSpPr>
            <a:spLocks noGrp="1"/>
          </p:cNvSpPr>
          <p:nvPr>
            <p:ph type="sldNum" sz="quarter" idx="5"/>
          </p:nvPr>
        </p:nvSpPr>
        <p:spPr/>
        <p:txBody>
          <a:bodyPr/>
          <a:lstStyle/>
          <a:p>
            <a:fld id="{141FE985-DCEF-4D60-BD22-7B1FB2E8068A}" type="slidenum">
              <a:rPr lang="en-CA" smtClean="0"/>
              <a:t>9</a:t>
            </a:fld>
            <a:endParaRPr lang="en-CA"/>
          </a:p>
        </p:txBody>
      </p:sp>
    </p:spTree>
    <p:extLst>
      <p:ext uri="{BB962C8B-B14F-4D97-AF65-F5344CB8AC3E}">
        <p14:creationId xmlns:p14="http://schemas.microsoft.com/office/powerpoint/2010/main" val="34812344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787D2D7D-654B-4E32-BBFD-2360C221BD07}" type="datetime1">
              <a:rPr lang="en-CA" smtClean="0"/>
              <a:t>2025-07-13</a:t>
            </a:fld>
            <a:endParaRPr lang="en-CA"/>
          </a:p>
        </p:txBody>
      </p:sp>
      <p:sp>
        <p:nvSpPr>
          <p:cNvPr id="5" name="Footer Placeholder 4"/>
          <p:cNvSpPr>
            <a:spLocks noGrp="1"/>
          </p:cNvSpPr>
          <p:nvPr>
            <p:ph type="ftr" sz="quarter" idx="11"/>
          </p:nvPr>
        </p:nvSpPr>
        <p:spPr>
          <a:xfrm>
            <a:off x="3962399" y="5870575"/>
            <a:ext cx="4893958" cy="377825"/>
          </a:xfrm>
        </p:spPr>
        <p:txBody>
          <a:bodyPr/>
          <a:lstStyle/>
          <a:p>
            <a:endParaRPr lang="en-CA"/>
          </a:p>
        </p:txBody>
      </p:sp>
      <p:sp>
        <p:nvSpPr>
          <p:cNvPr id="6" name="Slide Number Placeholder 5"/>
          <p:cNvSpPr>
            <a:spLocks noGrp="1"/>
          </p:cNvSpPr>
          <p:nvPr>
            <p:ph type="sldNum" sz="quarter" idx="12"/>
          </p:nvPr>
        </p:nvSpPr>
        <p:spPr>
          <a:xfrm>
            <a:off x="10608958" y="5870575"/>
            <a:ext cx="551167" cy="377825"/>
          </a:xfrm>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421368537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D621B5-396D-4580-AAD5-5577444CB6F3}" type="datetime1">
              <a:rPr lang="en-CA" smtClean="0"/>
              <a:t>2025-07-13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3081590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B4020F-54BB-4600-8F08-496561A900B4}" type="datetime1">
              <a:rPr lang="en-CA" smtClean="0"/>
              <a:t>2025-07-13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3731577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4B76AE-8F02-4416-B94F-520803A34A39}" type="datetime1">
              <a:rPr lang="en-CA" smtClean="0"/>
              <a:t>2025-07-13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2954972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BA7356E-5AB0-48F6-8CC9-438322617589}" type="datetime1">
              <a:rPr lang="en-CA" smtClean="0"/>
              <a:t>2025-07-13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33953222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9CED3F-D8B0-47A2-AF4C-D4AA5F14E72B}" type="datetime1">
              <a:rPr lang="en-CA" smtClean="0"/>
              <a:t>2025-07-13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1774874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2F0755-D776-41AE-9761-7974640459C4}" type="datetime1">
              <a:rPr lang="en-CA" smtClean="0"/>
              <a:t>2025-07-13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22362398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1B6AAF-077B-4DB6-8199-4D8BA6EF18C8}" type="datetime1">
              <a:rPr lang="en-CA" smtClean="0"/>
              <a:t>2025-07-13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F108F062-6680-4D35-B3B2-17892C41487B}" type="slidenum">
              <a:rPr lang="en-CA" smtClean="0"/>
              <a:t>‹#›</a:t>
            </a:fld>
            <a:endParaRPr lang="en-CA"/>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4639229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D4C698-F93B-478F-AC97-9D8C8F79906C}" type="datetime1">
              <a:rPr lang="en-CA" smtClean="0"/>
              <a:t>2025-07-13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3641047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EC87AE-F036-489C-80AB-B00061D2F17A}" type="datetime1">
              <a:rPr lang="en-CA" smtClean="0"/>
              <a:t>2025-07-13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1091897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21AD6C-2F0D-4EA0-9BDE-FBD8B6542E6A}" type="datetime1">
              <a:rPr lang="en-CA" smtClean="0"/>
              <a:t>2025-07-13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1539465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70CA91B-E930-4172-A025-93A8A054BB1B}" type="datetime1">
              <a:rPr lang="en-CA" smtClean="0"/>
              <a:t>2025-07-13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3833827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73BC5B-B472-40E0-8D69-9D5DD310446F}" type="datetime1">
              <a:rPr lang="en-CA" smtClean="0"/>
              <a:t>2025-07-13</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1571454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04AD61-105E-4F46-9FEF-2E7B3B455AD1}" type="datetime1">
              <a:rPr lang="en-CA" smtClean="0"/>
              <a:t>2025-07-13</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739244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293B6D02-5AE5-44BA-83AC-16352F8D2A92}" type="datetime1">
              <a:rPr lang="en-CA" smtClean="0"/>
              <a:t>2025-07-13</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38565466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597FDF-54C9-41DF-8AA5-CC7D666ECF6B}" type="datetime1">
              <a:rPr lang="en-CA" smtClean="0"/>
              <a:t>2025-07-13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1744684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35D93A-37D3-478B-8D14-502EC7DE87EE}" type="datetime1">
              <a:rPr lang="en-CA" smtClean="0"/>
              <a:t>2025-07-13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F108F062-6680-4D35-B3B2-17892C41487B}" type="slidenum">
              <a:rPr lang="en-CA" smtClean="0"/>
              <a:t>‹#›</a:t>
            </a:fld>
            <a:endParaRPr lang="en-CA"/>
          </a:p>
        </p:txBody>
      </p:sp>
    </p:spTree>
    <p:extLst>
      <p:ext uri="{BB962C8B-B14F-4D97-AF65-F5344CB8AC3E}">
        <p14:creationId xmlns:p14="http://schemas.microsoft.com/office/powerpoint/2010/main" val="1084578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141F23E-9F94-4EC1-A693-7D1E74A76242}" type="datetime1">
              <a:rPr lang="en-CA" smtClean="0"/>
              <a:t>2025-07-13</a:t>
            </a:fld>
            <a:endParaRPr lang="en-CA"/>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CA"/>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108F062-6680-4D35-B3B2-17892C41487B}" type="slidenum">
              <a:rPr lang="en-CA" smtClean="0"/>
              <a:t>‹#›</a:t>
            </a:fld>
            <a:endParaRPr lang="en-CA"/>
          </a:p>
        </p:txBody>
      </p:sp>
    </p:spTree>
    <p:extLst>
      <p:ext uri="{BB962C8B-B14F-4D97-AF65-F5344CB8AC3E}">
        <p14:creationId xmlns:p14="http://schemas.microsoft.com/office/powerpoint/2010/main" val="406695093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jpe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jpeg"/><Relationship Id="rId7"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png"/></Relationships>
</file>

<file path=ppt/slides/_rels/slide16.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1.jpeg"/><Relationship Id="rId7"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9"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ncbi.nlm.nih.gov/pmc/articles/PMC3566877/" TargetMode="External"/><Relationship Id="rId2" Type="http://schemas.openxmlformats.org/officeDocument/2006/relationships/hyperlink" Target="http://www.frontiersin.org/Cognitive_Science/10.3389/fpsyg.2015.00576/abstract" TargetMode="External"/><Relationship Id="rId1" Type="http://schemas.openxmlformats.org/officeDocument/2006/relationships/slideLayout" Target="../slideLayouts/slideLayout2.xml"/><Relationship Id="rId5" Type="http://schemas.openxmlformats.org/officeDocument/2006/relationships/hyperlink" Target="https://www.sciencedirect.com/science/article/pii/S1053811904001235" TargetMode="External"/><Relationship Id="rId4" Type="http://schemas.openxmlformats.org/officeDocument/2006/relationships/hyperlink" Target="https://www.cambridge.org/core/journals/behavioral-and-brain-sciences/article/brain-basis-of-emotion-a-metaanalytic-review/80F95F093305C76BA2C66BBA48D4BC8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21AE84E-8B83-37D8-856B-C0FEA574938F}"/>
              </a:ext>
            </a:extLst>
          </p:cNvPr>
          <p:cNvPicPr>
            <a:picLocks noChangeAspect="1"/>
          </p:cNvPicPr>
          <p:nvPr/>
        </p:nvPicPr>
        <p:blipFill>
          <a:blip r:embed="rId4"/>
          <a:srcRect t="10866" r="-5" b="6861"/>
          <a:stretch>
            <a:fillRect/>
          </a:stretch>
        </p:blipFill>
        <p:spPr>
          <a:xfrm>
            <a:off x="6964380" y="1792412"/>
            <a:ext cx="3302966" cy="2717299"/>
          </a:xfrm>
          <a:custGeom>
            <a:avLst/>
            <a:gdLst/>
            <a:ahLst/>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pic>
        <p:nvPicPr>
          <p:cNvPr id="8" name="Picture 7">
            <a:extLst>
              <a:ext uri="{FF2B5EF4-FFF2-40B4-BE49-F238E27FC236}">
                <a16:creationId xmlns:a16="http://schemas.microsoft.com/office/drawing/2014/main" id="{367B8575-106A-7C8C-3B37-7E6BDFB05DA8}"/>
              </a:ext>
            </a:extLst>
          </p:cNvPr>
          <p:cNvPicPr>
            <a:picLocks noChangeAspect="1"/>
          </p:cNvPicPr>
          <p:nvPr/>
        </p:nvPicPr>
        <p:blipFill>
          <a:blip r:embed="rId5"/>
          <a:srcRect t="14872" r="1" b="1748"/>
          <a:stretch>
            <a:fillRect/>
          </a:stretch>
        </p:blipFill>
        <p:spPr>
          <a:xfrm>
            <a:off x="6951854" y="2215724"/>
            <a:ext cx="4132754" cy="3445946"/>
          </a:xfrm>
          <a:custGeom>
            <a:avLst/>
            <a:gdLst/>
            <a:ahLst/>
            <a:cxnLst/>
            <a:rect l="l" t="t" r="r" b="b"/>
            <a:pathLst>
              <a:path w="4638368" h="3867534">
                <a:moveTo>
                  <a:pt x="303228" y="0"/>
                </a:moveTo>
                <a:lnTo>
                  <a:pt x="4638368" y="0"/>
                </a:lnTo>
                <a:lnTo>
                  <a:pt x="4638368" y="2952747"/>
                </a:lnTo>
                <a:lnTo>
                  <a:pt x="4585825" y="3013864"/>
                </a:lnTo>
                <a:cubicBezTo>
                  <a:pt x="4103088" y="3538671"/>
                  <a:pt x="3410622" y="3867534"/>
                  <a:pt x="2641346" y="3867534"/>
                </a:cubicBezTo>
                <a:cubicBezTo>
                  <a:pt x="1182571" y="3867534"/>
                  <a:pt x="0" y="2684963"/>
                  <a:pt x="0" y="1226188"/>
                </a:cubicBezTo>
                <a:cubicBezTo>
                  <a:pt x="0" y="815907"/>
                  <a:pt x="93544" y="427475"/>
                  <a:pt x="260466" y="81056"/>
                </a:cubicBezTo>
                <a:close/>
              </a:path>
            </a:pathLst>
          </a:custGeom>
        </p:spPr>
      </p:pic>
      <p:sp>
        <p:nvSpPr>
          <p:cNvPr id="2" name="Title 1">
            <a:extLst>
              <a:ext uri="{FF2B5EF4-FFF2-40B4-BE49-F238E27FC236}">
                <a16:creationId xmlns:a16="http://schemas.microsoft.com/office/drawing/2014/main" id="{6F91AFD6-E03D-4D55-5EDE-E4E88988F4FA}"/>
              </a:ext>
            </a:extLst>
          </p:cNvPr>
          <p:cNvSpPr>
            <a:spLocks noGrp="1"/>
          </p:cNvSpPr>
          <p:nvPr>
            <p:ph type="ctrTitle"/>
          </p:nvPr>
        </p:nvSpPr>
        <p:spPr>
          <a:xfrm>
            <a:off x="53982" y="1388921"/>
            <a:ext cx="5773547" cy="2040079"/>
          </a:xfrm>
        </p:spPr>
        <p:txBody>
          <a:bodyPr>
            <a:normAutofit/>
          </a:bodyPr>
          <a:lstStyle/>
          <a:p>
            <a:pPr algn="ctr">
              <a:lnSpc>
                <a:spcPct val="90000"/>
              </a:lnSpc>
            </a:pPr>
            <a:r>
              <a:rPr lang="en-US" sz="3400" cap="none" dirty="0">
                <a:latin typeface="Franklin Gothic Heavy" panose="020B0903020102020204" pitchFamily="34" charset="0"/>
              </a:rPr>
              <a:t>Neural mechanisms in processing of Emotion in Real and Virtual faces</a:t>
            </a:r>
            <a:endParaRPr lang="en-CA" sz="3400" cap="none" dirty="0">
              <a:latin typeface="Franklin Gothic Heavy" panose="020B0903020102020204" pitchFamily="34" charset="0"/>
            </a:endParaRPr>
          </a:p>
        </p:txBody>
      </p:sp>
      <p:sp>
        <p:nvSpPr>
          <p:cNvPr id="3" name="Subtitle 2">
            <a:extLst>
              <a:ext uri="{FF2B5EF4-FFF2-40B4-BE49-F238E27FC236}">
                <a16:creationId xmlns:a16="http://schemas.microsoft.com/office/drawing/2014/main" id="{704ACCCA-4FD4-1424-BD37-E1C5CC2FD1E6}"/>
              </a:ext>
            </a:extLst>
          </p:cNvPr>
          <p:cNvSpPr>
            <a:spLocks noGrp="1"/>
          </p:cNvSpPr>
          <p:nvPr>
            <p:ph type="subTitle" idx="1"/>
          </p:nvPr>
        </p:nvSpPr>
        <p:spPr>
          <a:xfrm>
            <a:off x="-159071" y="5548345"/>
            <a:ext cx="5696900" cy="1649579"/>
          </a:xfrm>
        </p:spPr>
        <p:txBody>
          <a:bodyPr numCol="2">
            <a:normAutofit/>
          </a:bodyPr>
          <a:lstStyle/>
          <a:p>
            <a:pPr algn="ctr">
              <a:lnSpc>
                <a:spcPct val="90000"/>
              </a:lnSpc>
            </a:pPr>
            <a:r>
              <a:rPr lang="en-CA" sz="2400" cap="none" dirty="0"/>
              <a:t>By: </a:t>
            </a:r>
          </a:p>
          <a:p>
            <a:pPr algn="ctr">
              <a:lnSpc>
                <a:spcPct val="90000"/>
              </a:lnSpc>
            </a:pPr>
            <a:r>
              <a:rPr lang="en-CA" sz="2400" cap="none" dirty="0"/>
              <a:t>Dylan Rapanan</a:t>
            </a:r>
          </a:p>
          <a:p>
            <a:pPr algn="ctr">
              <a:lnSpc>
                <a:spcPct val="90000"/>
              </a:lnSpc>
            </a:pPr>
            <a:endParaRPr lang="en-CA" sz="2400" cap="none" dirty="0"/>
          </a:p>
          <a:p>
            <a:pPr algn="ctr">
              <a:lnSpc>
                <a:spcPct val="90000"/>
              </a:lnSpc>
            </a:pPr>
            <a:r>
              <a:rPr lang="en-CA" sz="2400" cap="none" dirty="0"/>
              <a:t>Co-supervised by: </a:t>
            </a:r>
          </a:p>
          <a:p>
            <a:pPr algn="ctr">
              <a:lnSpc>
                <a:spcPct val="90000"/>
              </a:lnSpc>
            </a:pPr>
            <a:r>
              <a:rPr lang="en-CA" sz="2400" cap="none" dirty="0"/>
              <a:t>Dr. Steven Livingstone Dr. Bobby </a:t>
            </a:r>
            <a:r>
              <a:rPr lang="en-CA" sz="2400" cap="none" dirty="0" err="1"/>
              <a:t>Stojanoski</a:t>
            </a:r>
            <a:endParaRPr lang="en-CA" sz="2400" cap="none" dirty="0"/>
          </a:p>
        </p:txBody>
      </p:sp>
      <p:grpSp>
        <p:nvGrpSpPr>
          <p:cNvPr id="101" name="Group 100">
            <a:extLst>
              <a:ext uri="{FF2B5EF4-FFF2-40B4-BE49-F238E27FC236}">
                <a16:creationId xmlns:a16="http://schemas.microsoft.com/office/drawing/2014/main" id="{283065FD-B0F7-45E5-B1A8-1CA91A50B2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02" name="Straight Connector 101">
              <a:extLst>
                <a:ext uri="{FF2B5EF4-FFF2-40B4-BE49-F238E27FC236}">
                  <a16:creationId xmlns:a16="http://schemas.microsoft.com/office/drawing/2014/main" id="{9542CAA3-8EBB-4317-A40D-BC3146F75A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B47B4247-177C-4ECE-93A6-E7976BB00FF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F3D483CC-719D-4CA9-BE1D-1268CE8634D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7B86F437-AF9E-447B-B82C-FF85F87F92B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910C0EC-7B10-46D4-A9D8-3B6542B2A6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9AE2774-4D0A-4284-A8D9-B7273045F5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AD48F878-F329-4298-9164-FF2FD5AD0B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01A548C1-F82D-4A82-9833-C4286B4246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6D791BAA-6730-4E2C-ABB5-911C71F2A2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D247DE4C-E636-4CB7-8AF8-AFD39FF7D8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48365126-9B69-46CA-AC20-596BF6F721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4B15E186-BC2E-459B-9170-93AB477DAE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0F2F9511-6FD8-40DC-89B6-7CFECBCAB7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4FC3D622-C6D7-4203-93F3-F8D94173E04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D22297AF-A48B-40E5-823A-444226FD59E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8C89B02E-2434-4BDA-856C-9987B50CC19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EB05DA09-F2D8-4FDD-9DC5-6275D513EA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691FC1A5-EB90-4673-A38B-BC4AAC03EA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8FD6E657-B660-491E-AD3C-FE0E7C654E7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685D5BF3-4BE1-476A-9B6C-04E08E6565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D039367F-C9AE-4C15-AC5A-3D06771570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48552BED-9F24-4049-AB62-2D139E1EC56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98BFE8D4-F0C8-47C1-8FF4-B8A66BB265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F6BBCA4C-DDE9-407A-B334-AEBD05499F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8B4F37CE-AF47-4190-B957-9570B8E5CA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9C5950A2-6DE2-4FDF-AEFF-A8E13A1ADC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E948192B-5E18-4BDB-AA6A-FF80D1FE9FB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F3AC204F-8BEA-42C7-8D81-315FA7FFDF1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2C57634C-EA55-403E-BB50-AFE144061AF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A1826B88-955A-4792-9502-E7B3B618FB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770684A5-438E-492F-994A-E7A982C181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662E891-DD61-44FD-892B-6B3BA4E4F2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95853C65-31E5-4D5A-9F19-3A83FB24D74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0CB802CF-AD43-4186-B7F1-92A16F3427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B63B6B61-8CCC-44D3-B814-8452D7F1C4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73EDAF9F-37BD-4AB5-A0CF-116B1C1054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BC7FD053-E3A6-4516-A623-4DF43E44D8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35FD28C2-1473-4B02-8E85-D0F6F13159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44686368-F886-4490-8E7B-8C7091F3E37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10F2E49D-D51F-4C78-AB5B-FC1DB6F661E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671C06E7-2FC3-484A-A4B6-5E90F7ACDA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838C905E-8B21-4C12-94B6-4A17024590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BC24CDA-288B-41AE-9B42-71B8AC2AC8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753ECD9-ECD7-41CC-B0B9-1A961AA5376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A4A0FFDA-5629-44FA-876F-C6B7DF6B796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C70A047E-AF84-430D-9D8A-0D1F68F607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DE21759C-3EF6-467E-9626-2396BAF193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BDEDF894-607B-4F26-BCE4-DDD07FCC55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3AF4812E-C8E8-4547-B15C-7FC0EF76CE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4E438E46-1F41-4764-B8E8-F2304835C5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A7332473-6023-4DFA-99E6-C5B34685176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D2B51612-636C-472D-8152-3D702E6E03A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1D0B5507-9243-4460-A8E6-F12BE55B36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972D5895-C8E6-4874-995A-BB24A71EB31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FE47C15-5FC5-424A-AA7D-A0F56B0819E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A19EEA09-AD20-4F28-AB5C-61E27974F7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37EEA3DB-9393-4656-A648-2ADD3668AE7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332CFB2-E305-4092-84C8-306CCAAB71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CA19374D-EEC6-481D-8E23-AE81BB9AA1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00189187-378E-4E82-978E-CF5592EB924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B63FAF5D-893C-4CC3-B145-07B5F86FFE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3ABD108F-6AF3-4670-86BD-D1728CE946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23160FA1-F88B-4FBF-A3C6-65807AE5556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3CF862EC-C0D2-4DC5-86EE-0D133B6D68D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264BC333-D48A-4C38-BA8C-9874DEA43E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7FE2FB26-0B44-4AB7-AB05-F90A48284ED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B36E882-FCCD-40AE-ABCB-3DEAE64915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BBEB9878-C460-401B-9B4D-7B0C337C44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1772101E-0D81-4A23-8DFD-9DCD972372F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E981E74A-6751-40CA-B33A-B0B8269E40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25B87EDB-550F-4759-9F5F-E04A0593DD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D9494E52-D57B-4925-BCA0-1F8E4DDDA9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31561535-1545-42BF-AC49-9D9398FBAFA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CA893FF4-29F3-4067-A107-2E68AFF5CF3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659A0AB0-9611-4F4C-B1DE-BF1B5224DCB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35104D46-94B8-463E-BB31-45BA1FE211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B5B1CCA4-666D-43AD-A15F-6BFF39F809A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8A205952-9542-48F8-B117-339C03628FC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sp>
        <p:nvSpPr>
          <p:cNvPr id="181" name="Freeform 5">
            <a:extLst>
              <a:ext uri="{FF2B5EF4-FFF2-40B4-BE49-F238E27FC236}">
                <a16:creationId xmlns:a16="http://schemas.microsoft.com/office/drawing/2014/main" id="{A2C189D2-DD61-433A-A0CC-789F81022A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tx1"/>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183" name="Freeform 14">
            <a:extLst>
              <a:ext uri="{FF2B5EF4-FFF2-40B4-BE49-F238E27FC236}">
                <a16:creationId xmlns:a16="http://schemas.microsoft.com/office/drawing/2014/main" id="{3C5CE441-0CF5-4A3A-B469-2F7275E7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and orange logo&#10;&#10;AI-generated content may be incorrect.">
            <a:extLst>
              <a:ext uri="{FF2B5EF4-FFF2-40B4-BE49-F238E27FC236}">
                <a16:creationId xmlns:a16="http://schemas.microsoft.com/office/drawing/2014/main" id="{D894B4F5-A7A4-FF82-87A2-7FF6A76C46A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88385" y="4123013"/>
            <a:ext cx="4646703" cy="1649579"/>
          </a:xfrm>
          <a:prstGeom prst="rect">
            <a:avLst/>
          </a:prstGeom>
        </p:spPr>
      </p:pic>
      <p:pic>
        <p:nvPicPr>
          <p:cNvPr id="5" name="Picture 4" descr="A logo with blue letters and a sphere&#10;&#10;AI-generated content may be incorrect.">
            <a:extLst>
              <a:ext uri="{FF2B5EF4-FFF2-40B4-BE49-F238E27FC236}">
                <a16:creationId xmlns:a16="http://schemas.microsoft.com/office/drawing/2014/main" id="{7E2B8AD2-9658-4527-15F6-51EB153C6BC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63049" y="5415718"/>
            <a:ext cx="2239572" cy="957417"/>
          </a:xfrm>
          <a:prstGeom prst="rect">
            <a:avLst/>
          </a:prstGeom>
        </p:spPr>
      </p:pic>
      <p:pic>
        <p:nvPicPr>
          <p:cNvPr id="7" name="Picture 6" descr="A logo of a company&#10;&#10;AI-generated content may be incorrect.">
            <a:extLst>
              <a:ext uri="{FF2B5EF4-FFF2-40B4-BE49-F238E27FC236}">
                <a16:creationId xmlns:a16="http://schemas.microsoft.com/office/drawing/2014/main" id="{89E676CE-7471-7B71-6D8A-D0FBA8E13C4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589438" y="5108791"/>
            <a:ext cx="2227765" cy="1080465"/>
          </a:xfrm>
          <a:prstGeom prst="rect">
            <a:avLst/>
          </a:prstGeom>
        </p:spPr>
      </p:pic>
      <p:sp>
        <p:nvSpPr>
          <p:cNvPr id="11" name="TextBox 10">
            <a:extLst>
              <a:ext uri="{FF2B5EF4-FFF2-40B4-BE49-F238E27FC236}">
                <a16:creationId xmlns:a16="http://schemas.microsoft.com/office/drawing/2014/main" id="{9F83A403-ADEB-93F9-91DD-1C99C81E1706}"/>
              </a:ext>
            </a:extLst>
          </p:cNvPr>
          <p:cNvSpPr txBox="1"/>
          <p:nvPr/>
        </p:nvSpPr>
        <p:spPr>
          <a:xfrm>
            <a:off x="547088" y="3523199"/>
            <a:ext cx="4787333" cy="830997"/>
          </a:xfrm>
          <a:prstGeom prst="rect">
            <a:avLst/>
          </a:prstGeom>
          <a:noFill/>
        </p:spPr>
        <p:txBody>
          <a:bodyPr wrap="square">
            <a:spAutoFit/>
          </a:bodyPr>
          <a:lstStyle/>
          <a:p>
            <a:pPr algn="ctr"/>
            <a:r>
              <a:rPr lang="en-US" sz="2400" dirty="0">
                <a:latin typeface="Franklin Gothic Heavy" panose="020B0903020102020204" pitchFamily="34" charset="0"/>
              </a:rPr>
              <a:t>U</a:t>
            </a:r>
            <a:r>
              <a:rPr lang="en-US" sz="2400" cap="none" dirty="0">
                <a:latin typeface="Franklin Gothic Heavy" panose="020B0903020102020204" pitchFamily="34" charset="0"/>
              </a:rPr>
              <a:t>sing Functional-near infrared spectroscopy (</a:t>
            </a:r>
            <a:r>
              <a:rPr lang="en-US" sz="2400" cap="none" dirty="0" err="1">
                <a:latin typeface="Franklin Gothic Heavy" panose="020B0903020102020204" pitchFamily="34" charset="0"/>
              </a:rPr>
              <a:t>fNIRS</a:t>
            </a:r>
            <a:r>
              <a:rPr lang="en-US" sz="2400" cap="none" dirty="0">
                <a:latin typeface="Franklin Gothic Heavy" panose="020B0903020102020204" pitchFamily="34" charset="0"/>
              </a:rPr>
              <a:t>)</a:t>
            </a:r>
            <a:endParaRPr lang="en-CA" sz="2400" dirty="0">
              <a:latin typeface="Franklin Gothic Heavy" panose="020B0903020102020204" pitchFamily="34" charset="0"/>
            </a:endParaRPr>
          </a:p>
        </p:txBody>
      </p:sp>
      <p:pic>
        <p:nvPicPr>
          <p:cNvPr id="6" name="Picture 5" descr="A person in a helmet looking at a computer screen&#10;&#10;AI-generated content may be incorrect.">
            <a:extLst>
              <a:ext uri="{FF2B5EF4-FFF2-40B4-BE49-F238E27FC236}">
                <a16:creationId xmlns:a16="http://schemas.microsoft.com/office/drawing/2014/main" id="{9D9F6310-D652-7819-DE3E-1DBDC7C8A728}"/>
              </a:ext>
            </a:extLst>
          </p:cNvPr>
          <p:cNvPicPr>
            <a:picLocks noChangeAspect="1"/>
          </p:cNvPicPr>
          <p:nvPr/>
        </p:nvPicPr>
        <p:blipFill>
          <a:blip r:embed="rId9"/>
          <a:stretch>
            <a:fillRect/>
          </a:stretch>
        </p:blipFill>
        <p:spPr>
          <a:xfrm>
            <a:off x="7328275" y="556337"/>
            <a:ext cx="3571103" cy="3571103"/>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9161673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C8B19-E712-012A-ABCF-30EBC806182C}"/>
              </a:ext>
            </a:extLst>
          </p:cNvPr>
          <p:cNvSpPr>
            <a:spLocks noGrp="1"/>
          </p:cNvSpPr>
          <p:nvPr>
            <p:ph type="title"/>
          </p:nvPr>
        </p:nvSpPr>
        <p:spPr>
          <a:xfrm>
            <a:off x="1262132" y="424523"/>
            <a:ext cx="9667735" cy="1641987"/>
          </a:xfrm>
        </p:spPr>
        <p:txBody>
          <a:bodyPr>
            <a:normAutofit/>
          </a:bodyPr>
          <a:lstStyle/>
          <a:p>
            <a:pPr algn="ctr"/>
            <a:r>
              <a:rPr lang="en-CA" b="0" cap="none" dirty="0">
                <a:effectLst/>
                <a:latin typeface="Franklin Gothic Heavy" panose="020B0903020102020204" pitchFamily="34" charset="0"/>
              </a:rPr>
              <a:t>Analysis 1:</a:t>
            </a:r>
            <a:br>
              <a:rPr lang="en-CA" b="0" cap="none" dirty="0">
                <a:effectLst/>
                <a:latin typeface="Franklin Gothic Heavy" panose="020B0903020102020204" pitchFamily="34" charset="0"/>
              </a:rPr>
            </a:br>
            <a:r>
              <a:rPr lang="en-CA" b="0" cap="none" dirty="0">
                <a:effectLst/>
                <a:latin typeface="Franklin Gothic Heavy" panose="020B0903020102020204" pitchFamily="34" charset="0"/>
              </a:rPr>
              <a:t>General Linear Model (GLM)</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0D188ABA-E611-47EC-5457-0AEA0E78FB94}"/>
              </a:ext>
            </a:extLst>
          </p:cNvPr>
          <p:cNvSpPr>
            <a:spLocks noGrp="1"/>
          </p:cNvSpPr>
          <p:nvPr>
            <p:ph idx="1"/>
          </p:nvPr>
        </p:nvSpPr>
        <p:spPr>
          <a:xfrm>
            <a:off x="6400800" y="1802625"/>
            <a:ext cx="5627076" cy="4894737"/>
          </a:xfrm>
        </p:spPr>
        <p:txBody>
          <a:bodyPr>
            <a:normAutofit/>
          </a:bodyPr>
          <a:lstStyle/>
          <a:p>
            <a:pPr>
              <a:lnSpc>
                <a:spcPct val="90000"/>
              </a:lnSpc>
            </a:pPr>
            <a:r>
              <a:rPr lang="en-US" sz="2000" dirty="0"/>
              <a:t>Create a design matrix where each column represents one type of event/condition. </a:t>
            </a:r>
          </a:p>
          <a:p>
            <a:pPr>
              <a:lnSpc>
                <a:spcPct val="90000"/>
              </a:lnSpc>
            </a:pPr>
            <a:r>
              <a:rPr lang="en-US" sz="2000" dirty="0"/>
              <a:t>For each stimulus column, you mark onset/offset times and then “stretch” those into the shape of a typical blood-flow response. </a:t>
            </a:r>
          </a:p>
          <a:p>
            <a:pPr>
              <a:lnSpc>
                <a:spcPct val="90000"/>
              </a:lnSpc>
            </a:pPr>
            <a:r>
              <a:rPr lang="en-US" sz="2000" dirty="0"/>
              <a:t>This gives you a set of predicted response patterns for each condition, that you'll try to match to your actual </a:t>
            </a:r>
            <a:r>
              <a:rPr lang="en-US" sz="2000" dirty="0" err="1"/>
              <a:t>fNIRS</a:t>
            </a:r>
            <a:r>
              <a:rPr lang="en-US" sz="2000" dirty="0"/>
              <a:t> recordings.</a:t>
            </a:r>
          </a:p>
          <a:p>
            <a:pPr>
              <a:lnSpc>
                <a:spcPct val="90000"/>
              </a:lnSpc>
            </a:pPr>
            <a:r>
              <a:rPr lang="en-US" sz="2000" dirty="0"/>
              <a:t>We then find a set of </a:t>
            </a:r>
            <a:r>
              <a:rPr lang="el-GR" sz="2000" dirty="0"/>
              <a:t>β</a:t>
            </a:r>
            <a:r>
              <a:rPr lang="en-CA" sz="2000" dirty="0"/>
              <a:t> v</a:t>
            </a:r>
            <a:r>
              <a:rPr lang="en-US" sz="2000" dirty="0" err="1"/>
              <a:t>alues</a:t>
            </a:r>
            <a:r>
              <a:rPr lang="en-US" sz="2000" dirty="0"/>
              <a:t> (using OLS), that tell you how big the brain's blood-flow response was for each event type. </a:t>
            </a:r>
          </a:p>
          <a:p>
            <a:pPr>
              <a:lnSpc>
                <a:spcPct val="90000"/>
              </a:lnSpc>
            </a:pPr>
            <a:r>
              <a:rPr lang="en-US" sz="2000" dirty="0"/>
              <a:t>A higher </a:t>
            </a:r>
            <a:r>
              <a:rPr lang="el-GR" sz="2000" dirty="0"/>
              <a:t>β</a:t>
            </a:r>
            <a:r>
              <a:rPr lang="en-US" sz="2000" dirty="0"/>
              <a:t>-weight means a stronger activation associated with that stimulus in that channel.</a:t>
            </a:r>
            <a:endParaRPr lang="en-CA" sz="2000" dirty="0"/>
          </a:p>
        </p:txBody>
      </p:sp>
      <p:pic>
        <p:nvPicPr>
          <p:cNvPr id="5" name="Picture 4">
            <a:extLst>
              <a:ext uri="{FF2B5EF4-FFF2-40B4-BE49-F238E27FC236}">
                <a16:creationId xmlns:a16="http://schemas.microsoft.com/office/drawing/2014/main" id="{FCA1D709-5113-47F2-6385-96221C15369C}"/>
              </a:ext>
            </a:extLst>
          </p:cNvPr>
          <p:cNvPicPr>
            <a:picLocks noChangeAspect="1"/>
          </p:cNvPicPr>
          <p:nvPr/>
        </p:nvPicPr>
        <p:blipFill>
          <a:blip r:embed="rId4"/>
          <a:stretch>
            <a:fillRect/>
          </a:stretch>
        </p:blipFill>
        <p:spPr>
          <a:xfrm>
            <a:off x="104166" y="2675835"/>
            <a:ext cx="6296632" cy="314831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889654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C9D21-9C1D-EA1C-E700-A701AE054005}"/>
              </a:ext>
            </a:extLst>
          </p:cNvPr>
          <p:cNvSpPr>
            <a:spLocks noGrp="1"/>
          </p:cNvSpPr>
          <p:nvPr>
            <p:ph type="title"/>
          </p:nvPr>
        </p:nvSpPr>
        <p:spPr>
          <a:xfrm>
            <a:off x="2403848" y="180633"/>
            <a:ext cx="7384303" cy="1641987"/>
          </a:xfrm>
        </p:spPr>
        <p:txBody>
          <a:bodyPr>
            <a:normAutofit/>
          </a:bodyPr>
          <a:lstStyle/>
          <a:p>
            <a:pPr algn="ctr"/>
            <a:r>
              <a:rPr lang="en-CA" cap="none" dirty="0">
                <a:latin typeface="Franklin Gothic Heavy" panose="020B0903020102020204" pitchFamily="34" charset="0"/>
              </a:rPr>
              <a:t>Analysis 2: </a:t>
            </a:r>
            <a:br>
              <a:rPr lang="en-CA" cap="none" dirty="0">
                <a:latin typeface="Franklin Gothic Heavy" panose="020B0903020102020204" pitchFamily="34" charset="0"/>
              </a:rPr>
            </a:br>
            <a:r>
              <a:rPr lang="en-CA" cap="none" dirty="0">
                <a:latin typeface="Franklin Gothic Heavy" panose="020B0903020102020204" pitchFamily="34" charset="0"/>
              </a:rPr>
              <a:t>Functional </a:t>
            </a:r>
            <a:r>
              <a:rPr lang="en-CA" b="0" cap="none" dirty="0">
                <a:effectLst/>
                <a:latin typeface="Franklin Gothic Heavy" panose="020B0903020102020204" pitchFamily="34" charset="0"/>
              </a:rPr>
              <a:t>Connectivity</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A71B7276-ECD5-9AF8-D7DF-5AEDDEC6409F}"/>
              </a:ext>
            </a:extLst>
          </p:cNvPr>
          <p:cNvSpPr>
            <a:spLocks noGrp="1"/>
          </p:cNvSpPr>
          <p:nvPr>
            <p:ph idx="1"/>
          </p:nvPr>
        </p:nvSpPr>
        <p:spPr>
          <a:xfrm>
            <a:off x="7006281" y="2187870"/>
            <a:ext cx="4993168" cy="4112143"/>
          </a:xfrm>
        </p:spPr>
        <p:txBody>
          <a:bodyPr>
            <a:normAutofit/>
          </a:bodyPr>
          <a:lstStyle/>
          <a:p>
            <a:pPr>
              <a:lnSpc>
                <a:spcPct val="90000"/>
              </a:lnSpc>
            </a:pPr>
            <a:r>
              <a:rPr lang="en-US" sz="2000" dirty="0"/>
              <a:t>Functional connectivity describes how blood-flow signals from different brain regions fluctuate together over time, showing which areas of the brain are working in sync.</a:t>
            </a:r>
          </a:p>
          <a:p>
            <a:pPr>
              <a:lnSpc>
                <a:spcPct val="90000"/>
              </a:lnSpc>
            </a:pPr>
            <a:r>
              <a:rPr lang="en-US" sz="2000" dirty="0"/>
              <a:t>We apply a continuous wavelet transform (CWT) using a Morlet wavelet focused on the 0.2-0.5 Hz range.</a:t>
            </a:r>
          </a:p>
          <a:p>
            <a:pPr>
              <a:lnSpc>
                <a:spcPct val="90000"/>
              </a:lnSpc>
            </a:pPr>
            <a:r>
              <a:rPr lang="en-US" sz="2000" dirty="0"/>
              <a:t>The CWT gives us coherence scores (ranging from 0 to 1) for frequencies within that range. </a:t>
            </a:r>
          </a:p>
          <a:p>
            <a:pPr>
              <a:lnSpc>
                <a:spcPct val="90000"/>
              </a:lnSpc>
            </a:pPr>
            <a:r>
              <a:rPr lang="en-US" sz="2000" dirty="0"/>
              <a:t>We can see which brain areas synchronize their activity under different conditions.</a:t>
            </a:r>
            <a:endParaRPr lang="en-CA" sz="2000" dirty="0"/>
          </a:p>
        </p:txBody>
      </p:sp>
      <p:pic>
        <p:nvPicPr>
          <p:cNvPr id="5" name="Picture 4">
            <a:extLst>
              <a:ext uri="{FF2B5EF4-FFF2-40B4-BE49-F238E27FC236}">
                <a16:creationId xmlns:a16="http://schemas.microsoft.com/office/drawing/2014/main" id="{E47636A6-EBB8-2A5D-B44D-A857BC99F6BC}"/>
              </a:ext>
            </a:extLst>
          </p:cNvPr>
          <p:cNvPicPr>
            <a:picLocks noChangeAspect="1"/>
          </p:cNvPicPr>
          <p:nvPr/>
        </p:nvPicPr>
        <p:blipFill>
          <a:blip r:embed="rId4"/>
          <a:stretch>
            <a:fillRect/>
          </a:stretch>
        </p:blipFill>
        <p:spPr>
          <a:xfrm>
            <a:off x="192551" y="1944370"/>
            <a:ext cx="6813730" cy="451409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731090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a:extLst>
            <a:ext uri="{FF2B5EF4-FFF2-40B4-BE49-F238E27FC236}">
              <a16:creationId xmlns:a16="http://schemas.microsoft.com/office/drawing/2014/main" id="{71EE4245-9AD5-9F45-F437-986C8EC74F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8B1FC2-1D7B-EF02-BCFC-8258728CEEB8}"/>
              </a:ext>
            </a:extLst>
          </p:cNvPr>
          <p:cNvSpPr>
            <a:spLocks noGrp="1"/>
          </p:cNvSpPr>
          <p:nvPr>
            <p:ph type="title"/>
          </p:nvPr>
        </p:nvSpPr>
        <p:spPr>
          <a:xfrm>
            <a:off x="2799462" y="171737"/>
            <a:ext cx="6593075" cy="1612490"/>
          </a:xfrm>
        </p:spPr>
        <p:txBody>
          <a:bodyPr>
            <a:normAutofit/>
          </a:bodyPr>
          <a:lstStyle/>
          <a:p>
            <a:pPr algn="ctr"/>
            <a:r>
              <a:rPr lang="en-CA" cap="none" dirty="0">
                <a:latin typeface="Franklin Gothic Heavy" panose="020B0903020102020204" pitchFamily="34" charset="0"/>
              </a:rPr>
              <a:t>Analysis 2: </a:t>
            </a:r>
            <a:br>
              <a:rPr lang="en-CA" cap="none" dirty="0">
                <a:latin typeface="Franklin Gothic Heavy" panose="020B0903020102020204" pitchFamily="34" charset="0"/>
              </a:rPr>
            </a:br>
            <a:r>
              <a:rPr lang="en-CA" cap="none" dirty="0">
                <a:latin typeface="Franklin Gothic Heavy" panose="020B0903020102020204" pitchFamily="34" charset="0"/>
              </a:rPr>
              <a:t>Functional </a:t>
            </a:r>
            <a:r>
              <a:rPr lang="en-CA" b="0" cap="none" dirty="0">
                <a:effectLst/>
                <a:latin typeface="Franklin Gothic Heavy" panose="020B0903020102020204" pitchFamily="34" charset="0"/>
              </a:rPr>
              <a:t>Connectivity</a:t>
            </a:r>
            <a:endParaRPr lang="en-CA" cap="none" dirty="0">
              <a:latin typeface="Franklin Gothic Heavy" panose="020B0903020102020204" pitchFamily="34" charset="0"/>
            </a:endParaRPr>
          </a:p>
        </p:txBody>
      </p:sp>
      <p:pic>
        <p:nvPicPr>
          <p:cNvPr id="7" name="Picture 6" descr="A diagram of different colored circles&#10;&#10;AI-generated content may be incorrect.">
            <a:extLst>
              <a:ext uri="{FF2B5EF4-FFF2-40B4-BE49-F238E27FC236}">
                <a16:creationId xmlns:a16="http://schemas.microsoft.com/office/drawing/2014/main" id="{A5D187B6-B1D8-685C-4A6B-B4857EACC8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2976" y="2193663"/>
            <a:ext cx="4712482" cy="408808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3" name="Content Placeholder 2">
            <a:extLst>
              <a:ext uri="{FF2B5EF4-FFF2-40B4-BE49-F238E27FC236}">
                <a16:creationId xmlns:a16="http://schemas.microsoft.com/office/drawing/2014/main" id="{B035BC2B-E849-6FAE-84B1-D00117FE1023}"/>
              </a:ext>
            </a:extLst>
          </p:cNvPr>
          <p:cNvSpPr>
            <a:spLocks noGrp="1"/>
          </p:cNvSpPr>
          <p:nvPr>
            <p:ph idx="1"/>
          </p:nvPr>
        </p:nvSpPr>
        <p:spPr>
          <a:xfrm>
            <a:off x="4955458" y="1970056"/>
            <a:ext cx="7236542" cy="4535293"/>
          </a:xfrm>
        </p:spPr>
        <p:txBody>
          <a:bodyPr>
            <a:normAutofit/>
          </a:bodyPr>
          <a:lstStyle/>
          <a:p>
            <a:r>
              <a:rPr lang="en-US" sz="2000" dirty="0"/>
              <a:t>Coherence scores were grouped into defined brain regions.</a:t>
            </a:r>
          </a:p>
          <a:p>
            <a:r>
              <a:rPr lang="en-US" sz="2000" dirty="0"/>
              <a:t>We counted the number of significantly different channel pairs with positive or negative t-values (from a t-test), then subtracted the negative count from the positive to get a single net connectivity score for each pair of regions. </a:t>
            </a:r>
          </a:p>
          <a:p>
            <a:r>
              <a:rPr lang="en-US" sz="2000" dirty="0"/>
              <a:t>Only the top 15% of net connectivity scores were visualized in a chord diagram. </a:t>
            </a:r>
          </a:p>
          <a:p>
            <a:r>
              <a:rPr lang="en-US" sz="2000" dirty="0"/>
              <a:t>Line color indicates the direction (more positive or more negative connections)</a:t>
            </a:r>
          </a:p>
          <a:p>
            <a:r>
              <a:rPr lang="en-US" sz="2000" dirty="0"/>
              <a:t>Line width represents the strength (number of significant connections).</a:t>
            </a:r>
          </a:p>
        </p:txBody>
      </p:sp>
    </p:spTree>
    <p:extLst>
      <p:ext uri="{BB962C8B-B14F-4D97-AF65-F5344CB8AC3E}">
        <p14:creationId xmlns:p14="http://schemas.microsoft.com/office/powerpoint/2010/main" val="3246267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6E74E-3157-11DB-CDD4-64F96BB44C2A}"/>
              </a:ext>
            </a:extLst>
          </p:cNvPr>
          <p:cNvSpPr>
            <a:spLocks noGrp="1"/>
          </p:cNvSpPr>
          <p:nvPr>
            <p:ph type="title"/>
          </p:nvPr>
        </p:nvSpPr>
        <p:spPr>
          <a:xfrm>
            <a:off x="85411" y="784190"/>
            <a:ext cx="5375868" cy="1453363"/>
          </a:xfrm>
        </p:spPr>
        <p:txBody>
          <a:bodyPr>
            <a:normAutofit/>
          </a:bodyPr>
          <a:lstStyle/>
          <a:p>
            <a:pPr algn="ctr">
              <a:lnSpc>
                <a:spcPct val="90000"/>
              </a:lnSpc>
            </a:pPr>
            <a:r>
              <a:rPr lang="en-CA" b="0" cap="none" dirty="0">
                <a:effectLst/>
                <a:latin typeface="Franklin Gothic Heavy" panose="020B0903020102020204" pitchFamily="34" charset="0"/>
              </a:rPr>
              <a:t>Results: </a:t>
            </a:r>
            <a:br>
              <a:rPr lang="en-CA" b="0" cap="none" dirty="0">
                <a:effectLst/>
                <a:latin typeface="Franklin Gothic Heavy" panose="020B0903020102020204" pitchFamily="34" charset="0"/>
              </a:rPr>
            </a:br>
            <a:r>
              <a:rPr lang="en-CA" b="0" cap="none" dirty="0">
                <a:effectLst/>
                <a:latin typeface="Franklin Gothic Heavy" panose="020B0903020102020204" pitchFamily="34" charset="0"/>
              </a:rPr>
              <a:t>Real Vs. Virtual Faces</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061B8162-A6E1-F96D-B409-A3E8A2C2DA7A}"/>
              </a:ext>
            </a:extLst>
          </p:cNvPr>
          <p:cNvSpPr>
            <a:spLocks noGrp="1"/>
          </p:cNvSpPr>
          <p:nvPr>
            <p:ph idx="1"/>
          </p:nvPr>
        </p:nvSpPr>
        <p:spPr>
          <a:xfrm>
            <a:off x="182920" y="2261420"/>
            <a:ext cx="5042223" cy="3637935"/>
          </a:xfrm>
        </p:spPr>
        <p:txBody>
          <a:bodyPr>
            <a:normAutofit/>
          </a:bodyPr>
          <a:lstStyle/>
          <a:p>
            <a:r>
              <a:rPr lang="en-US" sz="2000" dirty="0"/>
              <a:t>GLM contrast between real and virtual conditions showing the differences in activation. </a:t>
            </a:r>
          </a:p>
          <a:p>
            <a:r>
              <a:rPr lang="en-US" sz="2000" dirty="0"/>
              <a:t>Blue signifies that condition 2 (virtual faces) has more activation than condition 1 (real faces). </a:t>
            </a:r>
          </a:p>
          <a:p>
            <a:r>
              <a:rPr lang="en-US" sz="2000" dirty="0"/>
              <a:t>Left occipital region has slightly more activation for virtual Faces. </a:t>
            </a:r>
            <a:endParaRPr lang="en-CA" sz="2000" dirty="0"/>
          </a:p>
        </p:txBody>
      </p:sp>
      <p:pic>
        <p:nvPicPr>
          <p:cNvPr id="5" name="Picture 4">
            <a:extLst>
              <a:ext uri="{FF2B5EF4-FFF2-40B4-BE49-F238E27FC236}">
                <a16:creationId xmlns:a16="http://schemas.microsoft.com/office/drawing/2014/main" id="{9704C956-E2CC-9626-0B43-FB5A24A9F613}"/>
              </a:ext>
            </a:extLst>
          </p:cNvPr>
          <p:cNvPicPr>
            <a:picLocks noChangeAspect="1"/>
          </p:cNvPicPr>
          <p:nvPr/>
        </p:nvPicPr>
        <p:blipFill>
          <a:blip r:embed="rId4"/>
          <a:srcRect l="8695" r="24300"/>
          <a:stretch/>
        </p:blipFill>
        <p:spPr>
          <a:xfrm>
            <a:off x="5488192" y="796413"/>
            <a:ext cx="6520888" cy="583916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732755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B2116-C256-A591-2933-A7733520705C}"/>
              </a:ext>
            </a:extLst>
          </p:cNvPr>
          <p:cNvSpPr>
            <a:spLocks noGrp="1"/>
          </p:cNvSpPr>
          <p:nvPr>
            <p:ph type="title"/>
          </p:nvPr>
        </p:nvSpPr>
        <p:spPr>
          <a:xfrm>
            <a:off x="170821" y="808055"/>
            <a:ext cx="5216725" cy="1453363"/>
          </a:xfrm>
        </p:spPr>
        <p:txBody>
          <a:bodyPr>
            <a:normAutofit/>
          </a:bodyPr>
          <a:lstStyle/>
          <a:p>
            <a:pPr algn="ctr">
              <a:lnSpc>
                <a:spcPct val="90000"/>
              </a:lnSpc>
            </a:pPr>
            <a:r>
              <a:rPr lang="en-CA" b="0" cap="none" dirty="0">
                <a:effectLst/>
                <a:latin typeface="Franklin Gothic Heavy" panose="020B0903020102020204" pitchFamily="34" charset="0"/>
              </a:rPr>
              <a:t>Results: </a:t>
            </a:r>
            <a:br>
              <a:rPr lang="en-CA" b="0" cap="none" dirty="0">
                <a:effectLst/>
                <a:latin typeface="Franklin Gothic Heavy" panose="020B0903020102020204" pitchFamily="34" charset="0"/>
              </a:rPr>
            </a:br>
            <a:r>
              <a:rPr lang="en-CA" b="0" cap="none" dirty="0">
                <a:effectLst/>
                <a:latin typeface="Franklin Gothic Heavy" panose="020B0903020102020204" pitchFamily="34" charset="0"/>
              </a:rPr>
              <a:t>Real Vs. Virtual Faces</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2D6FAF6F-68F4-8970-18E1-32F4EF5378B3}"/>
              </a:ext>
            </a:extLst>
          </p:cNvPr>
          <p:cNvSpPr>
            <a:spLocks noGrp="1"/>
          </p:cNvSpPr>
          <p:nvPr>
            <p:ph idx="1"/>
          </p:nvPr>
        </p:nvSpPr>
        <p:spPr>
          <a:xfrm>
            <a:off x="170821" y="2261420"/>
            <a:ext cx="5216726" cy="4151022"/>
          </a:xfrm>
        </p:spPr>
        <p:txBody>
          <a:bodyPr>
            <a:normAutofit/>
          </a:bodyPr>
          <a:lstStyle/>
          <a:p>
            <a:r>
              <a:rPr lang="en-US" sz="2000" dirty="0"/>
              <a:t>Difference in connectivity for real and virtual faces. </a:t>
            </a:r>
          </a:p>
          <a:p>
            <a:r>
              <a:rPr lang="en-US" sz="2000" dirty="0"/>
              <a:t>We see stronger connectivity between </a:t>
            </a:r>
            <a:r>
              <a:rPr lang="en-CA" sz="2000" dirty="0"/>
              <a:t>parietal, central/temporal, and left frontal regions for processing real faces. </a:t>
            </a:r>
            <a:endParaRPr lang="en-US" sz="2000" dirty="0"/>
          </a:p>
        </p:txBody>
      </p:sp>
      <p:pic>
        <p:nvPicPr>
          <p:cNvPr id="7" name="Picture 6">
            <a:extLst>
              <a:ext uri="{FF2B5EF4-FFF2-40B4-BE49-F238E27FC236}">
                <a16:creationId xmlns:a16="http://schemas.microsoft.com/office/drawing/2014/main" id="{C815BD4B-8AA6-E284-724D-07DA1F29BF6E}"/>
              </a:ext>
            </a:extLst>
          </p:cNvPr>
          <p:cNvPicPr>
            <a:picLocks noChangeAspect="1"/>
          </p:cNvPicPr>
          <p:nvPr/>
        </p:nvPicPr>
        <p:blipFill>
          <a:blip r:embed="rId4"/>
          <a:stretch>
            <a:fillRect/>
          </a:stretch>
        </p:blipFill>
        <p:spPr>
          <a:xfrm>
            <a:off x="5560791" y="808055"/>
            <a:ext cx="6460388" cy="5604387"/>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066173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2D6DB-20C3-19C9-228D-2ED587ABD84A}"/>
              </a:ext>
            </a:extLst>
          </p:cNvPr>
          <p:cNvSpPr>
            <a:spLocks noGrp="1"/>
          </p:cNvSpPr>
          <p:nvPr>
            <p:ph type="title"/>
          </p:nvPr>
        </p:nvSpPr>
        <p:spPr>
          <a:xfrm>
            <a:off x="1646167" y="308496"/>
            <a:ext cx="8899665" cy="1608124"/>
          </a:xfrm>
        </p:spPr>
        <p:txBody>
          <a:bodyPr>
            <a:normAutofit/>
          </a:bodyPr>
          <a:lstStyle/>
          <a:p>
            <a:pPr algn="ctr"/>
            <a:r>
              <a:rPr lang="en-CA" b="0" cap="none" dirty="0">
                <a:effectLst/>
                <a:latin typeface="Franklin Gothic Heavy" panose="020B0903020102020204" pitchFamily="34" charset="0"/>
              </a:rPr>
              <a:t>Results: Emotional Faces</a:t>
            </a:r>
            <a:br>
              <a:rPr lang="en-CA" b="0" cap="none" dirty="0">
                <a:effectLst/>
                <a:latin typeface="Franklin Gothic Heavy" panose="020B0903020102020204" pitchFamily="34" charset="0"/>
              </a:rPr>
            </a:br>
            <a:r>
              <a:rPr lang="en-US" b="0" cap="none" dirty="0">
                <a:effectLst/>
                <a:latin typeface="Franklin Gothic Heavy" panose="020B0903020102020204" pitchFamily="34" charset="0"/>
              </a:rPr>
              <a:t>Neutral Vs. All Other Emotions</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8CF4F5E6-717F-F9A2-9AE5-AF263C7FCDA5}"/>
              </a:ext>
            </a:extLst>
          </p:cNvPr>
          <p:cNvSpPr>
            <a:spLocks noGrp="1"/>
          </p:cNvSpPr>
          <p:nvPr>
            <p:ph idx="1"/>
          </p:nvPr>
        </p:nvSpPr>
        <p:spPr>
          <a:xfrm>
            <a:off x="8179432" y="2233638"/>
            <a:ext cx="3706762" cy="3972232"/>
          </a:xfrm>
        </p:spPr>
        <p:txBody>
          <a:bodyPr>
            <a:normAutofit/>
          </a:bodyPr>
          <a:lstStyle/>
          <a:p>
            <a:r>
              <a:rPr lang="en-US" sz="2000" dirty="0"/>
              <a:t>The GLM contrast for Neutral vs. all other emotions shows differences in activation in multiple regions. (except Disgust)</a:t>
            </a:r>
            <a:endParaRPr lang="en-CA" sz="2000" dirty="0"/>
          </a:p>
        </p:txBody>
      </p:sp>
      <p:pic>
        <p:nvPicPr>
          <p:cNvPr id="7" name="Picture 6">
            <a:extLst>
              <a:ext uri="{FF2B5EF4-FFF2-40B4-BE49-F238E27FC236}">
                <a16:creationId xmlns:a16="http://schemas.microsoft.com/office/drawing/2014/main" id="{B7BBDEE9-5408-11EC-72BF-A4376CC5A994}"/>
              </a:ext>
            </a:extLst>
          </p:cNvPr>
          <p:cNvPicPr>
            <a:picLocks noChangeAspect="1"/>
          </p:cNvPicPr>
          <p:nvPr/>
        </p:nvPicPr>
        <p:blipFill>
          <a:blip r:embed="rId4"/>
          <a:srcRect l="8380" r="24649"/>
          <a:stretch/>
        </p:blipFill>
        <p:spPr>
          <a:xfrm>
            <a:off x="305806" y="1963518"/>
            <a:ext cx="2520000" cy="2257682"/>
          </a:xfrm>
          <a:prstGeom prst="rect">
            <a:avLst/>
          </a:prstGeom>
          <a:ln w="28575">
            <a:noFill/>
          </a:ln>
        </p:spPr>
      </p:pic>
      <p:pic>
        <p:nvPicPr>
          <p:cNvPr id="9" name="Picture 8">
            <a:extLst>
              <a:ext uri="{FF2B5EF4-FFF2-40B4-BE49-F238E27FC236}">
                <a16:creationId xmlns:a16="http://schemas.microsoft.com/office/drawing/2014/main" id="{F9394FAA-5C0C-41BE-BB99-C7F0688FE69C}"/>
              </a:ext>
            </a:extLst>
          </p:cNvPr>
          <p:cNvPicPr>
            <a:picLocks noChangeAspect="1"/>
          </p:cNvPicPr>
          <p:nvPr/>
        </p:nvPicPr>
        <p:blipFill>
          <a:blip r:embed="rId5"/>
          <a:srcRect l="8535" r="24494"/>
          <a:stretch/>
        </p:blipFill>
        <p:spPr>
          <a:xfrm>
            <a:off x="2825806" y="1971110"/>
            <a:ext cx="2520000" cy="2257682"/>
          </a:xfrm>
          <a:prstGeom prst="rect">
            <a:avLst/>
          </a:prstGeom>
          <a:ln w="28575">
            <a:noFill/>
          </a:ln>
        </p:spPr>
      </p:pic>
      <p:pic>
        <p:nvPicPr>
          <p:cNvPr id="11" name="Picture 10">
            <a:extLst>
              <a:ext uri="{FF2B5EF4-FFF2-40B4-BE49-F238E27FC236}">
                <a16:creationId xmlns:a16="http://schemas.microsoft.com/office/drawing/2014/main" id="{5DD1730D-E9E9-C739-2596-A0CB9F681FC1}"/>
              </a:ext>
            </a:extLst>
          </p:cNvPr>
          <p:cNvPicPr>
            <a:picLocks noChangeAspect="1"/>
          </p:cNvPicPr>
          <p:nvPr/>
        </p:nvPicPr>
        <p:blipFill>
          <a:blip r:embed="rId6"/>
          <a:srcRect l="8190" r="24376"/>
          <a:stretch/>
        </p:blipFill>
        <p:spPr>
          <a:xfrm>
            <a:off x="5345806" y="1977593"/>
            <a:ext cx="2520000" cy="2242161"/>
          </a:xfrm>
          <a:prstGeom prst="rect">
            <a:avLst/>
          </a:prstGeom>
          <a:ln w="28575">
            <a:noFill/>
          </a:ln>
        </p:spPr>
      </p:pic>
      <p:pic>
        <p:nvPicPr>
          <p:cNvPr id="13" name="Picture 12">
            <a:extLst>
              <a:ext uri="{FF2B5EF4-FFF2-40B4-BE49-F238E27FC236}">
                <a16:creationId xmlns:a16="http://schemas.microsoft.com/office/drawing/2014/main" id="{50CDD73F-3BDC-AE1B-D369-AEE1AB59F89B}"/>
              </a:ext>
            </a:extLst>
          </p:cNvPr>
          <p:cNvPicPr>
            <a:picLocks noChangeAspect="1"/>
          </p:cNvPicPr>
          <p:nvPr/>
        </p:nvPicPr>
        <p:blipFill>
          <a:blip r:embed="rId7"/>
          <a:srcRect l="8489" r="24489"/>
          <a:stretch/>
        </p:blipFill>
        <p:spPr>
          <a:xfrm>
            <a:off x="305806" y="4219754"/>
            <a:ext cx="2520000" cy="2255968"/>
          </a:xfrm>
          <a:prstGeom prst="rect">
            <a:avLst/>
          </a:prstGeom>
          <a:ln w="28575">
            <a:noFill/>
          </a:ln>
        </p:spPr>
      </p:pic>
      <p:pic>
        <p:nvPicPr>
          <p:cNvPr id="15" name="Picture 14">
            <a:extLst>
              <a:ext uri="{FF2B5EF4-FFF2-40B4-BE49-F238E27FC236}">
                <a16:creationId xmlns:a16="http://schemas.microsoft.com/office/drawing/2014/main" id="{0C9DC137-3E26-4D05-770D-260189C67B40}"/>
              </a:ext>
            </a:extLst>
          </p:cNvPr>
          <p:cNvPicPr>
            <a:picLocks noChangeAspect="1"/>
          </p:cNvPicPr>
          <p:nvPr/>
        </p:nvPicPr>
        <p:blipFill>
          <a:blip r:embed="rId8"/>
          <a:srcRect l="7963" r="24575"/>
          <a:stretch/>
        </p:blipFill>
        <p:spPr>
          <a:xfrm>
            <a:off x="2825806" y="4219754"/>
            <a:ext cx="2520000" cy="2241271"/>
          </a:xfrm>
          <a:prstGeom prst="rect">
            <a:avLst/>
          </a:prstGeom>
          <a:ln w="28575">
            <a:noFill/>
          </a:ln>
        </p:spPr>
      </p:pic>
      <p:pic>
        <p:nvPicPr>
          <p:cNvPr id="17" name="Picture 16">
            <a:extLst>
              <a:ext uri="{FF2B5EF4-FFF2-40B4-BE49-F238E27FC236}">
                <a16:creationId xmlns:a16="http://schemas.microsoft.com/office/drawing/2014/main" id="{56145C23-F641-DB18-16F2-264A73686909}"/>
              </a:ext>
            </a:extLst>
          </p:cNvPr>
          <p:cNvPicPr>
            <a:picLocks noChangeAspect="1"/>
          </p:cNvPicPr>
          <p:nvPr/>
        </p:nvPicPr>
        <p:blipFill>
          <a:blip r:embed="rId9"/>
          <a:srcRect l="8496" r="24018"/>
          <a:stretch/>
        </p:blipFill>
        <p:spPr>
          <a:xfrm>
            <a:off x="5345806" y="4219754"/>
            <a:ext cx="2520000" cy="2240460"/>
          </a:xfrm>
          <a:prstGeom prst="rect">
            <a:avLst/>
          </a:prstGeom>
          <a:ln w="28575">
            <a:noFill/>
          </a:ln>
        </p:spPr>
      </p:pic>
    </p:spTree>
    <p:extLst>
      <p:ext uri="{BB962C8B-B14F-4D97-AF65-F5344CB8AC3E}">
        <p14:creationId xmlns:p14="http://schemas.microsoft.com/office/powerpoint/2010/main" val="2089667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p:cTn id="19" dur="500" fill="hold"/>
                                        <p:tgtEl>
                                          <p:spTgt spid="11"/>
                                        </p:tgtEl>
                                        <p:attrNameLst>
                                          <p:attrName>ppt_w</p:attrName>
                                        </p:attrNameLst>
                                      </p:cBhvr>
                                      <p:tavLst>
                                        <p:tav tm="0">
                                          <p:val>
                                            <p:fltVal val="0"/>
                                          </p:val>
                                        </p:tav>
                                        <p:tav tm="100000">
                                          <p:val>
                                            <p:strVal val="#ppt_w"/>
                                          </p:val>
                                        </p:tav>
                                      </p:tavLst>
                                    </p:anim>
                                    <p:anim calcmode="lin" valueType="num">
                                      <p:cBhvr>
                                        <p:cTn id="20" dur="500" fill="hold"/>
                                        <p:tgtEl>
                                          <p:spTgt spid="11"/>
                                        </p:tgtEl>
                                        <p:attrNameLst>
                                          <p:attrName>ppt_h</p:attrName>
                                        </p:attrNameLst>
                                      </p:cBhvr>
                                      <p:tavLst>
                                        <p:tav tm="0">
                                          <p:val>
                                            <p:fltVal val="0"/>
                                          </p:val>
                                        </p:tav>
                                        <p:tav tm="100000">
                                          <p:val>
                                            <p:strVal val="#ppt_h"/>
                                          </p:val>
                                        </p:tav>
                                      </p:tavLst>
                                    </p:anim>
                                    <p:animEffect transition="in" filter="fade">
                                      <p:cBhvr>
                                        <p:cTn id="21" dur="500"/>
                                        <p:tgtEl>
                                          <p:spTgt spid="11"/>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p:cTn id="25" dur="500" fill="hold"/>
                                        <p:tgtEl>
                                          <p:spTgt spid="13"/>
                                        </p:tgtEl>
                                        <p:attrNameLst>
                                          <p:attrName>ppt_w</p:attrName>
                                        </p:attrNameLst>
                                      </p:cBhvr>
                                      <p:tavLst>
                                        <p:tav tm="0">
                                          <p:val>
                                            <p:fltVal val="0"/>
                                          </p:val>
                                        </p:tav>
                                        <p:tav tm="100000">
                                          <p:val>
                                            <p:strVal val="#ppt_w"/>
                                          </p:val>
                                        </p:tav>
                                      </p:tavLst>
                                    </p:anim>
                                    <p:anim calcmode="lin" valueType="num">
                                      <p:cBhvr>
                                        <p:cTn id="26" dur="500" fill="hold"/>
                                        <p:tgtEl>
                                          <p:spTgt spid="13"/>
                                        </p:tgtEl>
                                        <p:attrNameLst>
                                          <p:attrName>ppt_h</p:attrName>
                                        </p:attrNameLst>
                                      </p:cBhvr>
                                      <p:tavLst>
                                        <p:tav tm="0">
                                          <p:val>
                                            <p:fltVal val="0"/>
                                          </p:val>
                                        </p:tav>
                                        <p:tav tm="100000">
                                          <p:val>
                                            <p:strVal val="#ppt_h"/>
                                          </p:val>
                                        </p:tav>
                                      </p:tavLst>
                                    </p:anim>
                                    <p:animEffect transition="in" filter="fade">
                                      <p:cBhvr>
                                        <p:cTn id="27" dur="500"/>
                                        <p:tgtEl>
                                          <p:spTgt spid="13"/>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0" end="0"/>
                                            </p:txEl>
                                          </p:spTgt>
                                        </p:tgtEl>
                                        <p:attrNameLst>
                                          <p:attrName>style.visibility</p:attrName>
                                        </p:attrNameLst>
                                      </p:cBhvr>
                                      <p:to>
                                        <p:strVal val="visible"/>
                                      </p:to>
                                    </p:set>
                                    <p:animEffect transition="in" filter="fade">
                                      <p:cBhvr>
                                        <p:cTn id="4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a:extLst>
            <a:ext uri="{FF2B5EF4-FFF2-40B4-BE49-F238E27FC236}">
              <a16:creationId xmlns:a16="http://schemas.microsoft.com/office/drawing/2014/main" id="{D065A9AF-6871-B5FF-C255-0E39C472DA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0B979E-4FD0-7A3F-4F29-275EDAB92256}"/>
              </a:ext>
            </a:extLst>
          </p:cNvPr>
          <p:cNvSpPr>
            <a:spLocks noGrp="1"/>
          </p:cNvSpPr>
          <p:nvPr>
            <p:ph type="title"/>
          </p:nvPr>
        </p:nvSpPr>
        <p:spPr>
          <a:xfrm>
            <a:off x="1646167" y="308122"/>
            <a:ext cx="8899665" cy="1608124"/>
          </a:xfrm>
        </p:spPr>
        <p:txBody>
          <a:bodyPr>
            <a:normAutofit/>
          </a:bodyPr>
          <a:lstStyle/>
          <a:p>
            <a:pPr algn="ctr"/>
            <a:r>
              <a:rPr lang="en-CA" b="0" cap="none" dirty="0">
                <a:effectLst/>
                <a:latin typeface="Franklin Gothic Heavy" panose="020B0903020102020204" pitchFamily="34" charset="0"/>
              </a:rPr>
              <a:t>Results: Emotional Faces</a:t>
            </a:r>
            <a:br>
              <a:rPr lang="en-CA" b="0" cap="none" dirty="0">
                <a:effectLst/>
                <a:latin typeface="Franklin Gothic Heavy" panose="020B0903020102020204" pitchFamily="34" charset="0"/>
              </a:rPr>
            </a:br>
            <a:r>
              <a:rPr lang="en-US" b="0" cap="none" dirty="0">
                <a:effectLst/>
                <a:latin typeface="Franklin Gothic Heavy" panose="020B0903020102020204" pitchFamily="34" charset="0"/>
              </a:rPr>
              <a:t>Surprise Vs. All Other Emotions</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72AC6940-0527-3D4F-F08A-1CC5F79493CC}"/>
              </a:ext>
            </a:extLst>
          </p:cNvPr>
          <p:cNvSpPr>
            <a:spLocks noGrp="1"/>
          </p:cNvSpPr>
          <p:nvPr>
            <p:ph idx="1"/>
          </p:nvPr>
        </p:nvSpPr>
        <p:spPr>
          <a:xfrm>
            <a:off x="7865805" y="2251587"/>
            <a:ext cx="4231459" cy="3972232"/>
          </a:xfrm>
        </p:spPr>
        <p:txBody>
          <a:bodyPr>
            <a:normAutofit/>
          </a:bodyPr>
          <a:lstStyle/>
          <a:p>
            <a:r>
              <a:rPr lang="en-US" sz="2000" dirty="0"/>
              <a:t>Surprisingly, the GLM contrast for Surprise vs. all other emotions shows differences in activation in multiple regions. (except Anger)</a:t>
            </a:r>
          </a:p>
          <a:p>
            <a:r>
              <a:rPr lang="en-US" sz="2000" b="1" dirty="0"/>
              <a:t>No other pairs of emotions showed significant differences.</a:t>
            </a:r>
            <a:endParaRPr lang="en-CA" sz="2000" b="1" dirty="0"/>
          </a:p>
        </p:txBody>
      </p:sp>
      <p:pic>
        <p:nvPicPr>
          <p:cNvPr id="5" name="Picture 4">
            <a:extLst>
              <a:ext uri="{FF2B5EF4-FFF2-40B4-BE49-F238E27FC236}">
                <a16:creationId xmlns:a16="http://schemas.microsoft.com/office/drawing/2014/main" id="{A10B37D2-63DD-C02B-22A9-D42CC7DA4549}"/>
              </a:ext>
            </a:extLst>
          </p:cNvPr>
          <p:cNvPicPr>
            <a:picLocks noChangeAspect="1"/>
          </p:cNvPicPr>
          <p:nvPr/>
        </p:nvPicPr>
        <p:blipFill>
          <a:blip r:embed="rId4"/>
          <a:srcRect l="8136" r="24564"/>
          <a:stretch/>
        </p:blipFill>
        <p:spPr>
          <a:xfrm>
            <a:off x="311860" y="2028026"/>
            <a:ext cx="2520000" cy="2246649"/>
          </a:xfrm>
          <a:prstGeom prst="rect">
            <a:avLst/>
          </a:prstGeom>
        </p:spPr>
      </p:pic>
      <p:pic>
        <p:nvPicPr>
          <p:cNvPr id="8" name="Picture 7">
            <a:extLst>
              <a:ext uri="{FF2B5EF4-FFF2-40B4-BE49-F238E27FC236}">
                <a16:creationId xmlns:a16="http://schemas.microsoft.com/office/drawing/2014/main" id="{633EB576-07B0-A6EC-2766-23AF371733A0}"/>
              </a:ext>
            </a:extLst>
          </p:cNvPr>
          <p:cNvPicPr>
            <a:picLocks noChangeAspect="1"/>
          </p:cNvPicPr>
          <p:nvPr/>
        </p:nvPicPr>
        <p:blipFill>
          <a:blip r:embed="rId5"/>
          <a:srcRect l="8225" r="23602"/>
          <a:stretch/>
        </p:blipFill>
        <p:spPr>
          <a:xfrm>
            <a:off x="2831860" y="2028452"/>
            <a:ext cx="2520000" cy="2217902"/>
          </a:xfrm>
          <a:prstGeom prst="rect">
            <a:avLst/>
          </a:prstGeom>
        </p:spPr>
      </p:pic>
      <p:pic>
        <p:nvPicPr>
          <p:cNvPr id="12" name="Picture 11">
            <a:extLst>
              <a:ext uri="{FF2B5EF4-FFF2-40B4-BE49-F238E27FC236}">
                <a16:creationId xmlns:a16="http://schemas.microsoft.com/office/drawing/2014/main" id="{69098E96-3D74-E674-B26B-621F6D4E1536}"/>
              </a:ext>
            </a:extLst>
          </p:cNvPr>
          <p:cNvPicPr>
            <a:picLocks noChangeAspect="1"/>
          </p:cNvPicPr>
          <p:nvPr/>
        </p:nvPicPr>
        <p:blipFill>
          <a:blip r:embed="rId6"/>
          <a:srcRect l="8127" r="23606"/>
          <a:stretch/>
        </p:blipFill>
        <p:spPr>
          <a:xfrm>
            <a:off x="2831860" y="4232939"/>
            <a:ext cx="2520000" cy="2214806"/>
          </a:xfrm>
          <a:prstGeom prst="rect">
            <a:avLst/>
          </a:prstGeom>
        </p:spPr>
      </p:pic>
      <p:pic>
        <p:nvPicPr>
          <p:cNvPr id="16" name="Picture 15">
            <a:extLst>
              <a:ext uri="{FF2B5EF4-FFF2-40B4-BE49-F238E27FC236}">
                <a16:creationId xmlns:a16="http://schemas.microsoft.com/office/drawing/2014/main" id="{A2100B76-8F70-4E98-F4C0-E235345A2615}"/>
              </a:ext>
            </a:extLst>
          </p:cNvPr>
          <p:cNvPicPr>
            <a:picLocks noChangeAspect="1"/>
          </p:cNvPicPr>
          <p:nvPr/>
        </p:nvPicPr>
        <p:blipFill>
          <a:blip r:embed="rId7"/>
          <a:srcRect l="7409" r="23012"/>
          <a:stretch/>
        </p:blipFill>
        <p:spPr>
          <a:xfrm>
            <a:off x="311860" y="4274675"/>
            <a:ext cx="2520000" cy="2173070"/>
          </a:xfrm>
          <a:prstGeom prst="rect">
            <a:avLst/>
          </a:prstGeom>
        </p:spPr>
      </p:pic>
      <p:pic>
        <p:nvPicPr>
          <p:cNvPr id="19" name="Picture 18">
            <a:extLst>
              <a:ext uri="{FF2B5EF4-FFF2-40B4-BE49-F238E27FC236}">
                <a16:creationId xmlns:a16="http://schemas.microsoft.com/office/drawing/2014/main" id="{680FCF00-349E-B648-9D8E-536D648E7952}"/>
              </a:ext>
            </a:extLst>
          </p:cNvPr>
          <p:cNvPicPr>
            <a:picLocks noChangeAspect="1"/>
          </p:cNvPicPr>
          <p:nvPr/>
        </p:nvPicPr>
        <p:blipFill>
          <a:blip r:embed="rId8"/>
          <a:srcRect l="7779" r="23953"/>
          <a:stretch/>
        </p:blipFill>
        <p:spPr>
          <a:xfrm>
            <a:off x="5339752" y="4246354"/>
            <a:ext cx="2520000" cy="2214806"/>
          </a:xfrm>
          <a:prstGeom prst="rect">
            <a:avLst/>
          </a:prstGeom>
        </p:spPr>
      </p:pic>
      <p:pic>
        <p:nvPicPr>
          <p:cNvPr id="23" name="Picture 22">
            <a:extLst>
              <a:ext uri="{FF2B5EF4-FFF2-40B4-BE49-F238E27FC236}">
                <a16:creationId xmlns:a16="http://schemas.microsoft.com/office/drawing/2014/main" id="{FD5A406D-025F-DD87-7F78-382ED065EFCA}"/>
              </a:ext>
            </a:extLst>
          </p:cNvPr>
          <p:cNvPicPr>
            <a:picLocks noChangeAspect="1"/>
          </p:cNvPicPr>
          <p:nvPr/>
        </p:nvPicPr>
        <p:blipFill>
          <a:blip r:embed="rId9"/>
          <a:srcRect l="8072" r="23769"/>
          <a:stretch/>
        </p:blipFill>
        <p:spPr>
          <a:xfrm>
            <a:off x="5345806" y="2028026"/>
            <a:ext cx="2520000" cy="2218328"/>
          </a:xfrm>
          <a:prstGeom prst="rect">
            <a:avLst/>
          </a:prstGeom>
        </p:spPr>
      </p:pic>
    </p:spTree>
    <p:extLst>
      <p:ext uri="{BB962C8B-B14F-4D97-AF65-F5344CB8AC3E}">
        <p14:creationId xmlns:p14="http://schemas.microsoft.com/office/powerpoint/2010/main" val="2264282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Effect transition="in" filter="fade">
                                      <p:cBhvr>
                                        <p:cTn id="15" dur="500"/>
                                        <p:tgtEl>
                                          <p:spTgt spid="8"/>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p:cTn id="19" dur="500" fill="hold"/>
                                        <p:tgtEl>
                                          <p:spTgt spid="23"/>
                                        </p:tgtEl>
                                        <p:attrNameLst>
                                          <p:attrName>ppt_w</p:attrName>
                                        </p:attrNameLst>
                                      </p:cBhvr>
                                      <p:tavLst>
                                        <p:tav tm="0">
                                          <p:val>
                                            <p:fltVal val="0"/>
                                          </p:val>
                                        </p:tav>
                                        <p:tav tm="100000">
                                          <p:val>
                                            <p:strVal val="#ppt_w"/>
                                          </p:val>
                                        </p:tav>
                                      </p:tavLst>
                                    </p:anim>
                                    <p:anim calcmode="lin" valueType="num">
                                      <p:cBhvr>
                                        <p:cTn id="20" dur="500" fill="hold"/>
                                        <p:tgtEl>
                                          <p:spTgt spid="23"/>
                                        </p:tgtEl>
                                        <p:attrNameLst>
                                          <p:attrName>ppt_h</p:attrName>
                                        </p:attrNameLst>
                                      </p:cBhvr>
                                      <p:tavLst>
                                        <p:tav tm="0">
                                          <p:val>
                                            <p:fltVal val="0"/>
                                          </p:val>
                                        </p:tav>
                                        <p:tav tm="100000">
                                          <p:val>
                                            <p:strVal val="#ppt_h"/>
                                          </p:val>
                                        </p:tav>
                                      </p:tavLst>
                                    </p:anim>
                                    <p:animEffect transition="in" filter="fade">
                                      <p:cBhvr>
                                        <p:cTn id="21" dur="500"/>
                                        <p:tgtEl>
                                          <p:spTgt spid="23"/>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p:cTn id="25" dur="500" fill="hold"/>
                                        <p:tgtEl>
                                          <p:spTgt spid="16"/>
                                        </p:tgtEl>
                                        <p:attrNameLst>
                                          <p:attrName>ppt_w</p:attrName>
                                        </p:attrNameLst>
                                      </p:cBhvr>
                                      <p:tavLst>
                                        <p:tav tm="0">
                                          <p:val>
                                            <p:fltVal val="0"/>
                                          </p:val>
                                        </p:tav>
                                        <p:tav tm="100000">
                                          <p:val>
                                            <p:strVal val="#ppt_w"/>
                                          </p:val>
                                        </p:tav>
                                      </p:tavLst>
                                    </p:anim>
                                    <p:anim calcmode="lin" valueType="num">
                                      <p:cBhvr>
                                        <p:cTn id="26" dur="500" fill="hold"/>
                                        <p:tgtEl>
                                          <p:spTgt spid="16"/>
                                        </p:tgtEl>
                                        <p:attrNameLst>
                                          <p:attrName>ppt_h</p:attrName>
                                        </p:attrNameLst>
                                      </p:cBhvr>
                                      <p:tavLst>
                                        <p:tav tm="0">
                                          <p:val>
                                            <p:fltVal val="0"/>
                                          </p:val>
                                        </p:tav>
                                        <p:tav tm="100000">
                                          <p:val>
                                            <p:strVal val="#ppt_h"/>
                                          </p:val>
                                        </p:tav>
                                      </p:tavLst>
                                    </p:anim>
                                    <p:animEffect transition="in" filter="fade">
                                      <p:cBhvr>
                                        <p:cTn id="27" dur="500"/>
                                        <p:tgtEl>
                                          <p:spTgt spid="16"/>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500" fill="hold"/>
                                        <p:tgtEl>
                                          <p:spTgt spid="12"/>
                                        </p:tgtEl>
                                        <p:attrNameLst>
                                          <p:attrName>ppt_w</p:attrName>
                                        </p:attrNameLst>
                                      </p:cBhvr>
                                      <p:tavLst>
                                        <p:tav tm="0">
                                          <p:val>
                                            <p:fltVal val="0"/>
                                          </p:val>
                                        </p:tav>
                                        <p:tav tm="100000">
                                          <p:val>
                                            <p:strVal val="#ppt_w"/>
                                          </p:val>
                                        </p:tav>
                                      </p:tavLst>
                                    </p:anim>
                                    <p:anim calcmode="lin" valueType="num">
                                      <p:cBhvr>
                                        <p:cTn id="32" dur="500" fill="hold"/>
                                        <p:tgtEl>
                                          <p:spTgt spid="12"/>
                                        </p:tgtEl>
                                        <p:attrNameLst>
                                          <p:attrName>ppt_h</p:attrName>
                                        </p:attrNameLst>
                                      </p:cBhvr>
                                      <p:tavLst>
                                        <p:tav tm="0">
                                          <p:val>
                                            <p:fltVal val="0"/>
                                          </p:val>
                                        </p:tav>
                                        <p:tav tm="100000">
                                          <p:val>
                                            <p:strVal val="#ppt_h"/>
                                          </p:val>
                                        </p:tav>
                                      </p:tavLst>
                                    </p:anim>
                                    <p:animEffect transition="in" filter="fade">
                                      <p:cBhvr>
                                        <p:cTn id="33" dur="500"/>
                                        <p:tgtEl>
                                          <p:spTgt spid="12"/>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p:cTn id="37" dur="500" fill="hold"/>
                                        <p:tgtEl>
                                          <p:spTgt spid="19"/>
                                        </p:tgtEl>
                                        <p:attrNameLst>
                                          <p:attrName>ppt_w</p:attrName>
                                        </p:attrNameLst>
                                      </p:cBhvr>
                                      <p:tavLst>
                                        <p:tav tm="0">
                                          <p:val>
                                            <p:fltVal val="0"/>
                                          </p:val>
                                        </p:tav>
                                        <p:tav tm="100000">
                                          <p:val>
                                            <p:strVal val="#ppt_w"/>
                                          </p:val>
                                        </p:tav>
                                      </p:tavLst>
                                    </p:anim>
                                    <p:anim calcmode="lin" valueType="num">
                                      <p:cBhvr>
                                        <p:cTn id="38" dur="500" fill="hold"/>
                                        <p:tgtEl>
                                          <p:spTgt spid="19"/>
                                        </p:tgtEl>
                                        <p:attrNameLst>
                                          <p:attrName>ppt_h</p:attrName>
                                        </p:attrNameLst>
                                      </p:cBhvr>
                                      <p:tavLst>
                                        <p:tav tm="0">
                                          <p:val>
                                            <p:fltVal val="0"/>
                                          </p:val>
                                        </p:tav>
                                        <p:tav tm="100000">
                                          <p:val>
                                            <p:strVal val="#ppt_h"/>
                                          </p:val>
                                        </p:tav>
                                      </p:tavLst>
                                    </p:anim>
                                    <p:animEffect transition="in" filter="fade">
                                      <p:cBhvr>
                                        <p:cTn id="39" dur="5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0" end="0"/>
                                            </p:txEl>
                                          </p:spTgt>
                                        </p:tgtEl>
                                        <p:attrNameLst>
                                          <p:attrName>style.visibility</p:attrName>
                                        </p:attrNameLst>
                                      </p:cBhvr>
                                      <p:to>
                                        <p:strVal val="visible"/>
                                      </p:to>
                                    </p:set>
                                    <p:animEffect transition="in" filter="fade">
                                      <p:cBhvr>
                                        <p:cTn id="44" dur="500"/>
                                        <p:tgtEl>
                                          <p:spTgt spid="3">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 end="1"/>
                                            </p:txEl>
                                          </p:spTgt>
                                        </p:tgtEl>
                                        <p:attrNameLst>
                                          <p:attrName>style.visibility</p:attrName>
                                        </p:attrNameLst>
                                      </p:cBhvr>
                                      <p:to>
                                        <p:strVal val="visible"/>
                                      </p:to>
                                    </p:set>
                                    <p:animEffect transition="in" filter="fade">
                                      <p:cBhvr>
                                        <p:cTn id="49"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F12AB-DA0D-9960-8577-2F680FC77385}"/>
              </a:ext>
            </a:extLst>
          </p:cNvPr>
          <p:cNvSpPr>
            <a:spLocks noGrp="1"/>
          </p:cNvSpPr>
          <p:nvPr>
            <p:ph type="title"/>
          </p:nvPr>
        </p:nvSpPr>
        <p:spPr>
          <a:xfrm>
            <a:off x="7202748" y="390012"/>
            <a:ext cx="4226312" cy="1608124"/>
          </a:xfrm>
        </p:spPr>
        <p:txBody>
          <a:bodyPr>
            <a:normAutofit/>
          </a:bodyPr>
          <a:lstStyle/>
          <a:p>
            <a:pPr algn="ctr">
              <a:lnSpc>
                <a:spcPct val="90000"/>
              </a:lnSpc>
            </a:pPr>
            <a:r>
              <a:rPr lang="en-CA" b="0" cap="none" dirty="0">
                <a:effectLst/>
                <a:latin typeface="Franklin Gothic Heavy" panose="020B0903020102020204" pitchFamily="34" charset="0"/>
              </a:rPr>
              <a:t>Results: Emotional Faces</a:t>
            </a:r>
            <a:endParaRPr lang="en-CA" cap="none" dirty="0">
              <a:latin typeface="Franklin Gothic Heavy" panose="020B0903020102020204" pitchFamily="34" charset="0"/>
            </a:endParaRPr>
          </a:p>
        </p:txBody>
      </p:sp>
      <p:pic>
        <p:nvPicPr>
          <p:cNvPr id="5" name="Picture 4">
            <a:extLst>
              <a:ext uri="{FF2B5EF4-FFF2-40B4-BE49-F238E27FC236}">
                <a16:creationId xmlns:a16="http://schemas.microsoft.com/office/drawing/2014/main" id="{4AAF7B06-6FA3-1272-7460-879949D79E75}"/>
              </a:ext>
            </a:extLst>
          </p:cNvPr>
          <p:cNvPicPr>
            <a:picLocks noChangeAspect="1"/>
          </p:cNvPicPr>
          <p:nvPr/>
        </p:nvPicPr>
        <p:blipFill>
          <a:blip r:embed="rId4"/>
          <a:stretch>
            <a:fillRect/>
          </a:stretch>
        </p:blipFill>
        <p:spPr>
          <a:xfrm>
            <a:off x="224461" y="1194074"/>
            <a:ext cx="6277940" cy="5383333"/>
          </a:xfrm>
          <a:prstGeom prst="roundRect">
            <a:avLst>
              <a:gd name="adj" fmla="val 959"/>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3" name="Content Placeholder 2">
            <a:extLst>
              <a:ext uri="{FF2B5EF4-FFF2-40B4-BE49-F238E27FC236}">
                <a16:creationId xmlns:a16="http://schemas.microsoft.com/office/drawing/2014/main" id="{F9A16F9D-E17B-3296-72CD-057897ECC7C0}"/>
              </a:ext>
            </a:extLst>
          </p:cNvPr>
          <p:cNvSpPr>
            <a:spLocks noGrp="1"/>
          </p:cNvSpPr>
          <p:nvPr>
            <p:ph idx="1"/>
          </p:nvPr>
        </p:nvSpPr>
        <p:spPr>
          <a:xfrm>
            <a:off x="6614161" y="1920240"/>
            <a:ext cx="5477958" cy="4657167"/>
          </a:xfrm>
        </p:spPr>
        <p:txBody>
          <a:bodyPr>
            <a:normAutofit lnSpcReduction="10000"/>
          </a:bodyPr>
          <a:lstStyle/>
          <a:p>
            <a:r>
              <a:rPr lang="en-US" sz="2000" dirty="0"/>
              <a:t>We calculated a net connectivity ratio by subtracting the number of significantly negative t-value connections from the positive ones, then dividing by the total number of significant connections. </a:t>
            </a:r>
          </a:p>
          <a:p>
            <a:r>
              <a:rPr lang="en-US" sz="2000" dirty="0"/>
              <a:t>This ratio indicates which emotion shows stronger overall connectivity across brain regions. </a:t>
            </a:r>
          </a:p>
          <a:p>
            <a:r>
              <a:rPr lang="en-US" sz="2000" dirty="0"/>
              <a:t>Red means Emotion 1, on the x-axis, has stronger connectivity than Emotion 2, on the y-axis, and vice versa for blue. </a:t>
            </a:r>
          </a:p>
          <a:p>
            <a:r>
              <a:rPr lang="en-US" sz="2000" dirty="0"/>
              <a:t>Two clusters: Anger, Fear, and Joy have stronger connectivity than Surprise, Neutral, Sadness, and Disgust. </a:t>
            </a:r>
          </a:p>
          <a:p>
            <a:endParaRPr lang="en-CA" sz="2000" dirty="0"/>
          </a:p>
        </p:txBody>
      </p:sp>
    </p:spTree>
    <p:extLst>
      <p:ext uri="{BB962C8B-B14F-4D97-AF65-F5344CB8AC3E}">
        <p14:creationId xmlns:p14="http://schemas.microsoft.com/office/powerpoint/2010/main" val="333938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EB610-529B-52F9-1B56-E2B3292FDEC8}"/>
              </a:ext>
            </a:extLst>
          </p:cNvPr>
          <p:cNvSpPr>
            <a:spLocks noGrp="1"/>
          </p:cNvSpPr>
          <p:nvPr>
            <p:ph type="title"/>
          </p:nvPr>
        </p:nvSpPr>
        <p:spPr>
          <a:xfrm>
            <a:off x="2568106" y="428339"/>
            <a:ext cx="7055787" cy="1456267"/>
          </a:xfrm>
        </p:spPr>
        <p:txBody>
          <a:bodyPr/>
          <a:lstStyle/>
          <a:p>
            <a:pPr algn="ctr"/>
            <a:r>
              <a:rPr lang="en-CA" b="0" cap="none" dirty="0">
                <a:effectLst/>
                <a:latin typeface="Franklin Gothic Heavy" panose="020B0903020102020204" pitchFamily="34" charset="0"/>
              </a:rPr>
              <a:t>Results: Emotional Faces</a:t>
            </a:r>
            <a:br>
              <a:rPr lang="en-CA" b="0" cap="none" dirty="0">
                <a:effectLst/>
                <a:latin typeface="Franklin Gothic Heavy" panose="020B0903020102020204" pitchFamily="34" charset="0"/>
              </a:rPr>
            </a:br>
            <a:r>
              <a:rPr lang="en-CA" b="0" cap="none" dirty="0">
                <a:effectLst/>
                <a:latin typeface="Franklin Gothic Heavy" panose="020B0903020102020204" pitchFamily="34" charset="0"/>
              </a:rPr>
              <a:t>Fear Vs. All Other Emotions</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888AF2F5-A801-5202-2CF2-F468550EFC65}"/>
              </a:ext>
            </a:extLst>
          </p:cNvPr>
          <p:cNvSpPr>
            <a:spLocks noGrp="1"/>
          </p:cNvSpPr>
          <p:nvPr>
            <p:ph idx="1"/>
          </p:nvPr>
        </p:nvSpPr>
        <p:spPr>
          <a:xfrm>
            <a:off x="7878448" y="2048611"/>
            <a:ext cx="4313552" cy="4368000"/>
          </a:xfrm>
        </p:spPr>
        <p:txBody>
          <a:bodyPr>
            <a:normAutofit/>
          </a:bodyPr>
          <a:lstStyle/>
          <a:p>
            <a:r>
              <a:rPr lang="en-US" sz="2000" dirty="0"/>
              <a:t>Difference in connectivity for Fear vs. all other emotions. </a:t>
            </a:r>
          </a:p>
          <a:p>
            <a:r>
              <a:rPr lang="en-US" sz="2000" dirty="0"/>
              <a:t>We see stronger connectivity for Fear compared to all other emotions. </a:t>
            </a:r>
          </a:p>
        </p:txBody>
      </p:sp>
      <p:pic>
        <p:nvPicPr>
          <p:cNvPr id="5" name="Picture 4">
            <a:extLst>
              <a:ext uri="{FF2B5EF4-FFF2-40B4-BE49-F238E27FC236}">
                <a16:creationId xmlns:a16="http://schemas.microsoft.com/office/drawing/2014/main" id="{A9B032B7-5594-369A-DEF9-C77C41B80F10}"/>
              </a:ext>
            </a:extLst>
          </p:cNvPr>
          <p:cNvPicPr>
            <a:picLocks noChangeAspect="1"/>
          </p:cNvPicPr>
          <p:nvPr/>
        </p:nvPicPr>
        <p:blipFill>
          <a:blip r:embed="rId3"/>
          <a:stretch>
            <a:fillRect/>
          </a:stretch>
        </p:blipFill>
        <p:spPr>
          <a:xfrm>
            <a:off x="5365795" y="4232611"/>
            <a:ext cx="2520000" cy="2184001"/>
          </a:xfrm>
          <a:prstGeom prst="rect">
            <a:avLst/>
          </a:prstGeom>
        </p:spPr>
      </p:pic>
      <p:pic>
        <p:nvPicPr>
          <p:cNvPr id="7" name="Picture 6">
            <a:extLst>
              <a:ext uri="{FF2B5EF4-FFF2-40B4-BE49-F238E27FC236}">
                <a16:creationId xmlns:a16="http://schemas.microsoft.com/office/drawing/2014/main" id="{E16A8D27-1025-3F53-44B3-8F747787D87B}"/>
              </a:ext>
            </a:extLst>
          </p:cNvPr>
          <p:cNvPicPr>
            <a:picLocks noChangeAspect="1"/>
          </p:cNvPicPr>
          <p:nvPr/>
        </p:nvPicPr>
        <p:blipFill>
          <a:blip r:embed="rId4"/>
          <a:stretch>
            <a:fillRect/>
          </a:stretch>
        </p:blipFill>
        <p:spPr>
          <a:xfrm>
            <a:off x="325795" y="2061661"/>
            <a:ext cx="2520000" cy="2184000"/>
          </a:xfrm>
          <a:prstGeom prst="rect">
            <a:avLst/>
          </a:prstGeom>
        </p:spPr>
      </p:pic>
      <p:pic>
        <p:nvPicPr>
          <p:cNvPr id="9" name="Picture 8">
            <a:extLst>
              <a:ext uri="{FF2B5EF4-FFF2-40B4-BE49-F238E27FC236}">
                <a16:creationId xmlns:a16="http://schemas.microsoft.com/office/drawing/2014/main" id="{6E42E4F8-6F86-D984-B824-15FF8C679451}"/>
              </a:ext>
            </a:extLst>
          </p:cNvPr>
          <p:cNvPicPr>
            <a:picLocks noChangeAspect="1"/>
          </p:cNvPicPr>
          <p:nvPr/>
        </p:nvPicPr>
        <p:blipFill>
          <a:blip r:embed="rId5"/>
          <a:stretch>
            <a:fillRect/>
          </a:stretch>
        </p:blipFill>
        <p:spPr>
          <a:xfrm>
            <a:off x="2845795" y="2061661"/>
            <a:ext cx="2520000" cy="2184000"/>
          </a:xfrm>
          <a:prstGeom prst="rect">
            <a:avLst/>
          </a:prstGeom>
        </p:spPr>
      </p:pic>
      <p:pic>
        <p:nvPicPr>
          <p:cNvPr id="13" name="Picture 12">
            <a:extLst>
              <a:ext uri="{FF2B5EF4-FFF2-40B4-BE49-F238E27FC236}">
                <a16:creationId xmlns:a16="http://schemas.microsoft.com/office/drawing/2014/main" id="{5B872BC5-3D30-61A0-8497-2A541E6A9711}"/>
              </a:ext>
            </a:extLst>
          </p:cNvPr>
          <p:cNvPicPr>
            <a:picLocks noChangeAspect="1"/>
          </p:cNvPicPr>
          <p:nvPr/>
        </p:nvPicPr>
        <p:blipFill>
          <a:blip r:embed="rId6"/>
          <a:stretch>
            <a:fillRect/>
          </a:stretch>
        </p:blipFill>
        <p:spPr>
          <a:xfrm>
            <a:off x="5365795" y="2061660"/>
            <a:ext cx="2520000" cy="2184001"/>
          </a:xfrm>
          <a:prstGeom prst="rect">
            <a:avLst/>
          </a:prstGeom>
        </p:spPr>
      </p:pic>
      <p:pic>
        <p:nvPicPr>
          <p:cNvPr id="15" name="Picture 14">
            <a:extLst>
              <a:ext uri="{FF2B5EF4-FFF2-40B4-BE49-F238E27FC236}">
                <a16:creationId xmlns:a16="http://schemas.microsoft.com/office/drawing/2014/main" id="{CACBE0EA-D003-786F-5145-9230BEF4F79B}"/>
              </a:ext>
            </a:extLst>
          </p:cNvPr>
          <p:cNvPicPr>
            <a:picLocks noChangeAspect="1"/>
          </p:cNvPicPr>
          <p:nvPr/>
        </p:nvPicPr>
        <p:blipFill>
          <a:blip r:embed="rId7"/>
          <a:stretch>
            <a:fillRect/>
          </a:stretch>
        </p:blipFill>
        <p:spPr>
          <a:xfrm>
            <a:off x="2845795" y="4245661"/>
            <a:ext cx="2520000" cy="2184000"/>
          </a:xfrm>
          <a:prstGeom prst="rect">
            <a:avLst/>
          </a:prstGeom>
        </p:spPr>
      </p:pic>
      <p:pic>
        <p:nvPicPr>
          <p:cNvPr id="17" name="Picture 16">
            <a:extLst>
              <a:ext uri="{FF2B5EF4-FFF2-40B4-BE49-F238E27FC236}">
                <a16:creationId xmlns:a16="http://schemas.microsoft.com/office/drawing/2014/main" id="{1EA3A1A0-8463-ADFF-6144-02CA5C5E596F}"/>
              </a:ext>
            </a:extLst>
          </p:cNvPr>
          <p:cNvPicPr>
            <a:picLocks noChangeAspect="1"/>
          </p:cNvPicPr>
          <p:nvPr/>
        </p:nvPicPr>
        <p:blipFill>
          <a:blip r:embed="rId8"/>
          <a:stretch>
            <a:fillRect/>
          </a:stretch>
        </p:blipFill>
        <p:spPr>
          <a:xfrm>
            <a:off x="325795" y="4245661"/>
            <a:ext cx="2520000" cy="2184000"/>
          </a:xfrm>
          <a:prstGeom prst="rect">
            <a:avLst/>
          </a:prstGeom>
        </p:spPr>
      </p:pic>
    </p:spTree>
    <p:extLst>
      <p:ext uri="{BB962C8B-B14F-4D97-AF65-F5344CB8AC3E}">
        <p14:creationId xmlns:p14="http://schemas.microsoft.com/office/powerpoint/2010/main" val="3994164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fill="hold"/>
                                        <p:tgtEl>
                                          <p:spTgt spid="13"/>
                                        </p:tgtEl>
                                        <p:attrNameLst>
                                          <p:attrName>ppt_w</p:attrName>
                                        </p:attrNameLst>
                                      </p:cBhvr>
                                      <p:tavLst>
                                        <p:tav tm="0">
                                          <p:val>
                                            <p:fltVal val="0"/>
                                          </p:val>
                                        </p:tav>
                                        <p:tav tm="100000">
                                          <p:val>
                                            <p:strVal val="#ppt_w"/>
                                          </p:val>
                                        </p:tav>
                                      </p:tavLst>
                                    </p:anim>
                                    <p:anim calcmode="lin" valueType="num">
                                      <p:cBhvr>
                                        <p:cTn id="20" dur="500" fill="hold"/>
                                        <p:tgtEl>
                                          <p:spTgt spid="13"/>
                                        </p:tgtEl>
                                        <p:attrNameLst>
                                          <p:attrName>ppt_h</p:attrName>
                                        </p:attrNameLst>
                                      </p:cBhvr>
                                      <p:tavLst>
                                        <p:tav tm="0">
                                          <p:val>
                                            <p:fltVal val="0"/>
                                          </p:val>
                                        </p:tav>
                                        <p:tav tm="100000">
                                          <p:val>
                                            <p:strVal val="#ppt_h"/>
                                          </p:val>
                                        </p:tav>
                                      </p:tavLst>
                                    </p:anim>
                                    <p:animEffect transition="in" filter="fade">
                                      <p:cBhvr>
                                        <p:cTn id="21" dur="500"/>
                                        <p:tgtEl>
                                          <p:spTgt spid="13"/>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p:cTn id="25" dur="500" fill="hold"/>
                                        <p:tgtEl>
                                          <p:spTgt spid="17"/>
                                        </p:tgtEl>
                                        <p:attrNameLst>
                                          <p:attrName>ppt_w</p:attrName>
                                        </p:attrNameLst>
                                      </p:cBhvr>
                                      <p:tavLst>
                                        <p:tav tm="0">
                                          <p:val>
                                            <p:fltVal val="0"/>
                                          </p:val>
                                        </p:tav>
                                        <p:tav tm="100000">
                                          <p:val>
                                            <p:strVal val="#ppt_w"/>
                                          </p:val>
                                        </p:tav>
                                      </p:tavLst>
                                    </p:anim>
                                    <p:anim calcmode="lin" valueType="num">
                                      <p:cBhvr>
                                        <p:cTn id="26" dur="500" fill="hold"/>
                                        <p:tgtEl>
                                          <p:spTgt spid="17"/>
                                        </p:tgtEl>
                                        <p:attrNameLst>
                                          <p:attrName>ppt_h</p:attrName>
                                        </p:attrNameLst>
                                      </p:cBhvr>
                                      <p:tavLst>
                                        <p:tav tm="0">
                                          <p:val>
                                            <p:fltVal val="0"/>
                                          </p:val>
                                        </p:tav>
                                        <p:tav tm="100000">
                                          <p:val>
                                            <p:strVal val="#ppt_h"/>
                                          </p:val>
                                        </p:tav>
                                      </p:tavLst>
                                    </p:anim>
                                    <p:animEffect transition="in" filter="fade">
                                      <p:cBhvr>
                                        <p:cTn id="27" dur="500"/>
                                        <p:tgtEl>
                                          <p:spTgt spid="17"/>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Effect transition="in" filter="fade">
                                      <p:cBhvr>
                                        <p:cTn id="39" dur="500"/>
                                        <p:tgtEl>
                                          <p:spTgt spid="5"/>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0" end="0"/>
                                            </p:txEl>
                                          </p:spTgt>
                                        </p:tgtEl>
                                        <p:attrNameLst>
                                          <p:attrName>style.visibility</p:attrName>
                                        </p:attrNameLst>
                                      </p:cBhvr>
                                      <p:to>
                                        <p:strVal val="visible"/>
                                      </p:to>
                                    </p:set>
                                    <p:animEffect transition="in" filter="fade">
                                      <p:cBhvr>
                                        <p:cTn id="44" dur="500"/>
                                        <p:tgtEl>
                                          <p:spTgt spid="3">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 end="1"/>
                                            </p:txEl>
                                          </p:spTgt>
                                        </p:tgtEl>
                                        <p:attrNameLst>
                                          <p:attrName>style.visibility</p:attrName>
                                        </p:attrNameLst>
                                      </p:cBhvr>
                                      <p:to>
                                        <p:strVal val="visible"/>
                                      </p:to>
                                    </p:set>
                                    <p:animEffect transition="in" filter="fade">
                                      <p:cBhvr>
                                        <p:cTn id="49"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E05B7-049B-8F39-2A57-99A420F6A475}"/>
              </a:ext>
            </a:extLst>
          </p:cNvPr>
          <p:cNvSpPr>
            <a:spLocks noGrp="1"/>
          </p:cNvSpPr>
          <p:nvPr>
            <p:ph type="title"/>
          </p:nvPr>
        </p:nvSpPr>
        <p:spPr>
          <a:xfrm>
            <a:off x="7515564" y="683191"/>
            <a:ext cx="4507125" cy="1608124"/>
          </a:xfrm>
        </p:spPr>
        <p:txBody>
          <a:bodyPr>
            <a:normAutofit/>
          </a:bodyPr>
          <a:lstStyle/>
          <a:p>
            <a:pPr algn="ctr">
              <a:lnSpc>
                <a:spcPct val="90000"/>
              </a:lnSpc>
            </a:pPr>
            <a:r>
              <a:rPr lang="en-CA" b="0" cap="none" dirty="0">
                <a:effectLst/>
                <a:latin typeface="Franklin Gothic Heavy" panose="020B0903020102020204" pitchFamily="34" charset="0"/>
              </a:rPr>
              <a:t>Results: </a:t>
            </a:r>
            <a:br>
              <a:rPr lang="en-CA" b="0" cap="none" dirty="0">
                <a:effectLst/>
                <a:latin typeface="Franklin Gothic Heavy" panose="020B0903020102020204" pitchFamily="34" charset="0"/>
              </a:rPr>
            </a:br>
            <a:r>
              <a:rPr lang="en-CA" b="0" cap="none" dirty="0">
                <a:effectLst/>
                <a:latin typeface="Franklin Gothic Heavy" panose="020B0903020102020204" pitchFamily="34" charset="0"/>
              </a:rPr>
              <a:t>Emotional Faces</a:t>
            </a:r>
            <a:endParaRPr lang="en-CA" cap="none" dirty="0">
              <a:latin typeface="Franklin Gothic Heavy" panose="020B0903020102020204" pitchFamily="34" charset="0"/>
            </a:endParaRPr>
          </a:p>
        </p:txBody>
      </p:sp>
      <p:pic>
        <p:nvPicPr>
          <p:cNvPr id="5" name="Picture 4">
            <a:extLst>
              <a:ext uri="{FF2B5EF4-FFF2-40B4-BE49-F238E27FC236}">
                <a16:creationId xmlns:a16="http://schemas.microsoft.com/office/drawing/2014/main" id="{B1D540E0-E2C1-468F-44D2-615B0A3E5A8A}"/>
              </a:ext>
            </a:extLst>
          </p:cNvPr>
          <p:cNvPicPr>
            <a:picLocks noChangeAspect="1"/>
          </p:cNvPicPr>
          <p:nvPr/>
        </p:nvPicPr>
        <p:blipFill>
          <a:blip r:embed="rId4"/>
          <a:stretch>
            <a:fillRect/>
          </a:stretch>
        </p:blipFill>
        <p:spPr>
          <a:xfrm>
            <a:off x="233751" y="643463"/>
            <a:ext cx="7012623" cy="6013324"/>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3" name="Content Placeholder 2">
            <a:extLst>
              <a:ext uri="{FF2B5EF4-FFF2-40B4-BE49-F238E27FC236}">
                <a16:creationId xmlns:a16="http://schemas.microsoft.com/office/drawing/2014/main" id="{B19BF9C8-EDA3-E6B7-1033-560618190B2D}"/>
              </a:ext>
            </a:extLst>
          </p:cNvPr>
          <p:cNvSpPr>
            <a:spLocks noGrp="1"/>
          </p:cNvSpPr>
          <p:nvPr>
            <p:ph idx="1"/>
          </p:nvPr>
        </p:nvSpPr>
        <p:spPr>
          <a:xfrm>
            <a:off x="7346255" y="2251587"/>
            <a:ext cx="4845745" cy="4405200"/>
          </a:xfrm>
        </p:spPr>
        <p:txBody>
          <a:bodyPr>
            <a:normAutofit/>
          </a:bodyPr>
          <a:lstStyle/>
          <a:p>
            <a:r>
              <a:rPr lang="en-US" sz="2000" dirty="0"/>
              <a:t>Count of significantly different channel pairs by region.</a:t>
            </a:r>
          </a:p>
          <a:p>
            <a:r>
              <a:rPr lang="en-US" sz="2000" dirty="0"/>
              <a:t>The 3 regions with the greatest and least number of significant channels were marked with carets/asterisks, respectively.</a:t>
            </a:r>
          </a:p>
          <a:p>
            <a:r>
              <a:rPr lang="en-US" sz="2000" dirty="0"/>
              <a:t>Central/temporal and parietal regions are more variable in their connectivity patterns across emotions. </a:t>
            </a:r>
          </a:p>
          <a:p>
            <a:r>
              <a:rPr lang="en-US" sz="2000" dirty="0"/>
              <a:t>Connectivity patterns in occipital regions were more similar across emotions. </a:t>
            </a:r>
          </a:p>
        </p:txBody>
      </p:sp>
    </p:spTree>
    <p:extLst>
      <p:ext uri="{BB962C8B-B14F-4D97-AF65-F5344CB8AC3E}">
        <p14:creationId xmlns:p14="http://schemas.microsoft.com/office/powerpoint/2010/main" val="3072130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6819F54-0C3D-2BA2-D02B-DC8126B793FB}"/>
              </a:ext>
            </a:extLst>
          </p:cNvPr>
          <p:cNvPicPr>
            <a:picLocks noChangeAspect="1"/>
          </p:cNvPicPr>
          <p:nvPr/>
        </p:nvPicPr>
        <p:blipFill>
          <a:blip r:embed="rId4"/>
          <a:srcRect t="9059" r="1" b="7560"/>
          <a:stretch>
            <a:fillRect/>
          </a:stretch>
        </p:blipFill>
        <p:spPr>
          <a:xfrm>
            <a:off x="8207988" y="148537"/>
            <a:ext cx="3983111" cy="3445946"/>
          </a:xfrm>
          <a:custGeom>
            <a:avLst/>
            <a:gdLst/>
            <a:ahLst/>
            <a:cxnLst/>
            <a:rect l="l" t="t" r="r" b="b"/>
            <a:pathLst>
              <a:path w="4638368" h="3867534">
                <a:moveTo>
                  <a:pt x="303228" y="0"/>
                </a:moveTo>
                <a:lnTo>
                  <a:pt x="4638368" y="0"/>
                </a:lnTo>
                <a:lnTo>
                  <a:pt x="4638368" y="2952747"/>
                </a:lnTo>
                <a:lnTo>
                  <a:pt x="4585825" y="3013864"/>
                </a:lnTo>
                <a:cubicBezTo>
                  <a:pt x="4103088" y="3538671"/>
                  <a:pt x="3410622" y="3867534"/>
                  <a:pt x="2641346" y="3867534"/>
                </a:cubicBezTo>
                <a:cubicBezTo>
                  <a:pt x="1182571" y="3867534"/>
                  <a:pt x="0" y="2684963"/>
                  <a:pt x="0" y="1226188"/>
                </a:cubicBezTo>
                <a:cubicBezTo>
                  <a:pt x="0" y="815907"/>
                  <a:pt x="93544" y="427475"/>
                  <a:pt x="260466" y="81056"/>
                </a:cubicBezTo>
                <a:close/>
              </a:path>
            </a:pathLst>
          </a:custGeom>
        </p:spPr>
      </p:pic>
      <p:pic>
        <p:nvPicPr>
          <p:cNvPr id="8" name="Picture 7">
            <a:extLst>
              <a:ext uri="{FF2B5EF4-FFF2-40B4-BE49-F238E27FC236}">
                <a16:creationId xmlns:a16="http://schemas.microsoft.com/office/drawing/2014/main" id="{7A4FC37A-F7F9-E93E-3719-560462EB4B1E}"/>
              </a:ext>
            </a:extLst>
          </p:cNvPr>
          <p:cNvPicPr>
            <a:picLocks noChangeAspect="1"/>
          </p:cNvPicPr>
          <p:nvPr/>
        </p:nvPicPr>
        <p:blipFill>
          <a:blip r:embed="rId5"/>
          <a:srcRect t="12366" r="-5" b="5361"/>
          <a:stretch>
            <a:fillRect/>
          </a:stretch>
        </p:blipFill>
        <p:spPr>
          <a:xfrm>
            <a:off x="8889034" y="4128937"/>
            <a:ext cx="3302966" cy="2717299"/>
          </a:xfrm>
          <a:custGeom>
            <a:avLst/>
            <a:gdLst/>
            <a:ahLst/>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sp>
        <p:nvSpPr>
          <p:cNvPr id="2" name="Title 1">
            <a:extLst>
              <a:ext uri="{FF2B5EF4-FFF2-40B4-BE49-F238E27FC236}">
                <a16:creationId xmlns:a16="http://schemas.microsoft.com/office/drawing/2014/main" id="{685A157A-0F23-6948-C7DD-D3415CFC89C4}"/>
              </a:ext>
            </a:extLst>
          </p:cNvPr>
          <p:cNvSpPr>
            <a:spLocks noGrp="1"/>
          </p:cNvSpPr>
          <p:nvPr>
            <p:ph type="title"/>
          </p:nvPr>
        </p:nvSpPr>
        <p:spPr>
          <a:xfrm>
            <a:off x="342059" y="726642"/>
            <a:ext cx="7262065" cy="1589903"/>
          </a:xfrm>
        </p:spPr>
        <p:txBody>
          <a:bodyPr>
            <a:normAutofit/>
          </a:bodyPr>
          <a:lstStyle/>
          <a:p>
            <a:pPr algn="ctr">
              <a:lnSpc>
                <a:spcPct val="90000"/>
              </a:lnSpc>
            </a:pPr>
            <a:r>
              <a:rPr lang="en-US" cap="none" dirty="0">
                <a:latin typeface="Franklin Gothic Heavy" panose="020B0903020102020204" pitchFamily="34" charset="0"/>
              </a:rPr>
              <a:t>Intro</a:t>
            </a:r>
            <a:r>
              <a:rPr lang="en-US" cap="none" dirty="0">
                <a:effectLst/>
                <a:latin typeface="Franklin Gothic Heavy" panose="020B0903020102020204" pitchFamily="34" charset="0"/>
              </a:rPr>
              <a:t>: </a:t>
            </a:r>
            <a:br>
              <a:rPr lang="en-US" cap="none" dirty="0">
                <a:effectLst/>
                <a:latin typeface="Franklin Gothic Heavy" panose="020B0903020102020204" pitchFamily="34" charset="0"/>
              </a:rPr>
            </a:br>
            <a:r>
              <a:rPr lang="en-US" cap="none" dirty="0">
                <a:effectLst/>
                <a:latin typeface="Franklin Gothic Heavy" panose="020B0903020102020204" pitchFamily="34" charset="0"/>
              </a:rPr>
              <a:t>The Importance Of Faces And Emotional Expressions</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96BDD95E-4CA4-10EF-DEF0-9E1BF63B4C0F}"/>
              </a:ext>
            </a:extLst>
          </p:cNvPr>
          <p:cNvSpPr>
            <a:spLocks noGrp="1"/>
          </p:cNvSpPr>
          <p:nvPr>
            <p:ph idx="1"/>
          </p:nvPr>
        </p:nvSpPr>
        <p:spPr>
          <a:xfrm>
            <a:off x="578765" y="1703540"/>
            <a:ext cx="7527081" cy="5154460"/>
          </a:xfrm>
        </p:spPr>
        <p:txBody>
          <a:bodyPr>
            <a:normAutofit/>
          </a:bodyPr>
          <a:lstStyle/>
          <a:p>
            <a:r>
              <a:rPr lang="en-US" sz="2000" dirty="0"/>
              <a:t>Our brains are evolutionarily primed to process faces, as they are crucial for social interactions.</a:t>
            </a:r>
          </a:p>
          <a:p>
            <a:r>
              <a:rPr lang="en-US" sz="2000" dirty="0"/>
              <a:t>A central aspect of facial perception is emotional expressions, which underpins our interactions as social beings.</a:t>
            </a:r>
          </a:p>
          <a:p>
            <a:r>
              <a:rPr lang="en-US" sz="2000" dirty="0"/>
              <a:t>It is currently unclear how the brain processes emotional expressions, despite much research. [2]</a:t>
            </a:r>
          </a:p>
          <a:p>
            <a:r>
              <a:rPr lang="en-US" sz="2000" dirty="0"/>
              <a:t>Early models of facial perception proposed modular processing: face identity was linked to the fusiform face area (FFA) [2], while emotional expressions were associated with limbic structures like the amygdala. [4]</a:t>
            </a:r>
            <a:endParaRPr lang="en-CA" sz="2000" dirty="0"/>
          </a:p>
        </p:txBody>
      </p:sp>
      <p:pic>
        <p:nvPicPr>
          <p:cNvPr id="7" name="Picture 6">
            <a:extLst>
              <a:ext uri="{FF2B5EF4-FFF2-40B4-BE49-F238E27FC236}">
                <a16:creationId xmlns:a16="http://schemas.microsoft.com/office/drawing/2014/main" id="{682BDC08-4556-6FC5-BECA-DDF02488E303}"/>
              </a:ext>
            </a:extLst>
          </p:cNvPr>
          <p:cNvPicPr>
            <a:picLocks noChangeAspect="1"/>
          </p:cNvPicPr>
          <p:nvPr/>
        </p:nvPicPr>
        <p:blipFill>
          <a:blip r:embed="rId6"/>
          <a:srcRect t="10866" r="-5" b="6861"/>
          <a:stretch>
            <a:fillRect/>
          </a:stretch>
        </p:blipFill>
        <p:spPr>
          <a:xfrm>
            <a:off x="8888133" y="4144246"/>
            <a:ext cx="3302966" cy="2717299"/>
          </a:xfrm>
          <a:custGeom>
            <a:avLst/>
            <a:gdLst/>
            <a:ahLst/>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grpSp>
        <p:nvGrpSpPr>
          <p:cNvPr id="12" name="Group 11">
            <a:extLst>
              <a:ext uri="{FF2B5EF4-FFF2-40B4-BE49-F238E27FC236}">
                <a16:creationId xmlns:a16="http://schemas.microsoft.com/office/drawing/2014/main" id="{58B25CAD-A790-499A-926B-116E10915E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1267604">
            <a:off x="8565602" y="3905595"/>
            <a:ext cx="3639934" cy="3163289"/>
            <a:chOff x="5281603" y="104899"/>
            <a:chExt cx="6910397" cy="6005491"/>
          </a:xfrm>
        </p:grpSpPr>
        <p:sp>
          <p:nvSpPr>
            <p:cNvPr id="13" name="Freeform 98">
              <a:extLst>
                <a:ext uri="{FF2B5EF4-FFF2-40B4-BE49-F238E27FC236}">
                  <a16:creationId xmlns:a16="http://schemas.microsoft.com/office/drawing/2014/main" id="{76E29510-9A59-43B9-BA40-BF403A9F6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D41DCF14-C3EC-4A84-9BCB-CE73743063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5" name="Straight Connector 14">
                <a:extLst>
                  <a:ext uri="{FF2B5EF4-FFF2-40B4-BE49-F238E27FC236}">
                    <a16:creationId xmlns:a16="http://schemas.microsoft.com/office/drawing/2014/main" id="{323473CE-82AD-4D8D-A232-68772F8249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C67ADA3-E620-4348-8071-F9721E422B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21526D8-6171-42B9-BB1D-D4EBD07C93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918272C-9574-485F-8DBA-E779254B6C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4CAA3E-D915-4597-85D4-DF416AF539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749FF6F-6DEA-46A3-A01C-82BD294181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853F97E-C428-43BB-903E-E63D7A05DE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D4EE22F-D9F6-499B-8595-2CA950937EB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A598804-7127-47FC-8A02-C6E2FD0D7A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2A35C24-2BAE-4314-BBF5-81A17F92E1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3A33BF9-E8C7-47A3-BFF6-5419153F72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8707F62-2F29-4FF0-A976-55E19960036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D9DB8BF-BBA2-4465-8B80-B354B3A5BA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C237BA7-462C-4ABE-B089-4C8938F821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14D5F33-8377-427F-B4D1-8B783BF48E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8114C18-86CF-412F-81BD-4856E83CDB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CF1CFD5-877F-4D23-9186-ABBE6060582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D718FB9-83BB-4BFB-ACF6-7D0A681BB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9B007F5-E4FE-4A8F-813F-CC2740BD2E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1345DFB-742B-4F09-B75A-05377FD401E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B4845AC-E70E-40A2-9491-05B2DBB92D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4111F64-514D-4447-86EB-D665455248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0169F1-F2D1-4726-8423-DBB5FE0714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9F80247-CF53-4374-81E2-475BDD5210B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5F5D72-947B-414E-8FDD-BBA2BCB95B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3AECE77-F2AF-4FCA-9C0E-A3E154EF49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357807F-7199-418E-A0A9-B64105ECD23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74400BB-9AFD-4FE0-890E-888B089C26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B161EE8-5F23-490A-9728-F35D68DF90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F4E71C7-716A-43DB-8B25-45D376E5D1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C85AEA-CCD1-4DF7-8916-0F72027ED7C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135A1AE-41A5-4D62-8EDA-7E2AE30EF6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3CFD903-54FF-40B5-8645-48F3E463AE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50B0D3E-699D-4045-9BD5-B4CF69C20B2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430A3E5-50DB-4A25-A497-A9AABF4CD8A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1B0E32C-6B1D-4061-8FE9-49FE8F48E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33DD09-EE89-4852-AAB4-7C42FEB01C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211394FF-3D41-4AC3-BF43-D84C4453F9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E419255-A9D6-42DD-A394-F5330A6F367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B92B858-83FE-42E7-B526-734880D077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AC09C3A-8718-4FF6-89BE-385091356D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ACA67A3-5C58-4B01-9A72-136D48845E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C479D8B-24CE-4B25-A4B4-1D411A4502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9BF48C75-7374-42F2-A159-526789C343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D809A4AF-4DE5-4BEA-9D5A-A5236E9AF3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3EF6033-DAB6-40AE-904A-9B445DBD6EF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6FAF6D3-9004-48E4-9A1F-BF36CEF7C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45BF9CAE-C7FC-4A40-83EC-8D4FA543E00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9D1F7A5-8E54-4E36-9FBB-68F82877C2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E9B55B9-3B64-43D0-B20B-63D1E69CE3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D5DB75D-0B80-49D5-ABF8-FB393DC83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F3F5F929-EAAF-471A-9E35-6DCDC3566C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4C2BEB3-0299-4A25-830D-6E2DF9FDC8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04E342A0-615D-466D-9404-CA8BBCEEFC3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6BDFFE1C-1E19-4EF4-A1B2-204A04E341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731123C-8680-4E7A-AF54-969919D30C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F1F0F71-5F67-496A-85EC-C8272FC6DE8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4EE0D13E-74B4-46D8-9CEB-993A9B02BB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BC0AC4E-E40A-4D25-B178-B28024D5DB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143B7E6-35F6-4AAF-B75E-D0E3B1CC3BD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DAAF768-2A67-4FCC-B682-7B14D46993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9A5A9193-6968-40A2-9E95-40B9A300A1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5F665EA-A27F-453A-9F57-4D4B9CE64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4F6B94B3-C73B-4B26-A066-A4A6EB6920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C87A408-F5B1-4397-9A9F-65844D7EFB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B9AC2E82-FE6E-420B-9AB8-7939E196CE5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AE5E1C4-5F11-44DF-9A63-A3AB706FCC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236581D-1127-4822-B364-203311850B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CF6AFBC9-9C55-4BB4-8DD3-CBFB9D95967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312F76C-C542-4FF1-88A9-12DED608E7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AC1AEC1F-364C-4A2C-8798-18571170F7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960AF63-51EE-4474-9693-18C3FFC5F5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186998-8FFC-4B8E-9664-A3EB3DA93F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A00B2A7C-644E-4B02-8949-68AC413D14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923CE8B-E88E-4585-A698-30BB686DFED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1148CFA-ECD4-4847-91CE-7E8206F840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DFAB4226-9991-4F5E-B43B-D873A909D2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8548911-9FE4-446D-BD3E-DC72AEF2D6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grpSp>
        <p:nvGrpSpPr>
          <p:cNvPr id="94" name="Group 93">
            <a:extLst>
              <a:ext uri="{FF2B5EF4-FFF2-40B4-BE49-F238E27FC236}">
                <a16:creationId xmlns:a16="http://schemas.microsoft.com/office/drawing/2014/main" id="{811B40AE-63DC-41CA-B0D1-EF99F055F5E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5392608">
            <a:off x="7397406" y="-618857"/>
            <a:ext cx="4915057" cy="4271437"/>
            <a:chOff x="5281603" y="104899"/>
            <a:chExt cx="6910397" cy="6005491"/>
          </a:xfrm>
        </p:grpSpPr>
        <p:sp>
          <p:nvSpPr>
            <p:cNvPr id="95" name="Freeform 17">
              <a:extLst>
                <a:ext uri="{FF2B5EF4-FFF2-40B4-BE49-F238E27FC236}">
                  <a16:creationId xmlns:a16="http://schemas.microsoft.com/office/drawing/2014/main" id="{07BB2A43-A75C-4A17-B68F-E6AB75EE0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95">
              <a:extLst>
                <a:ext uri="{FF2B5EF4-FFF2-40B4-BE49-F238E27FC236}">
                  <a16:creationId xmlns:a16="http://schemas.microsoft.com/office/drawing/2014/main" id="{40A0BDF4-301A-4EE4-A77D-BD245F18EE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97" name="Straight Connector 96">
                <a:extLst>
                  <a:ext uri="{FF2B5EF4-FFF2-40B4-BE49-F238E27FC236}">
                    <a16:creationId xmlns:a16="http://schemas.microsoft.com/office/drawing/2014/main" id="{C4924D57-94BA-40F5-BF53-9B23F7213F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14F8BCB-338A-49F5-BB9D-626C7A0CC9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EFC0D9E-285A-4D86-8A71-B985BA8335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57015B3C-B28A-40F0-B53A-91B3B9C5FA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1DFD7530-F83D-4D23-9B1F-F8DA8CD5AF9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4DC34F9A-64D4-48B5-8E5A-ED0E3392539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3ED77B99-47E0-4D0B-B185-7F5E1B61C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C09C835-22F6-4E14-9BBE-11DD233346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A02419A0-4AA5-4985-B606-94268DE415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503FA27-7544-400B-8706-FE12A9B316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DD404C57-DD6C-454E-BE13-90369095B1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5ABEA11C-C6F5-4FAB-9F3F-384EF23D6C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7CAEDBBC-2C01-496B-929B-849F1CB534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2894D4ED-61CE-46A2-9092-A00B9E8377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1C5D0262-1B14-45D6-937F-B6D6A915DC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3C7684CB-4F98-4EC9-A35B-1E903CEE66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5C25B956-861C-47EE-9D4D-E31C24538E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3DD61AAC-D277-4D2E-AB51-8DDB489040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4A4BA2A9-697F-45E1-8363-5E61A4207E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FD517C0E-A6EE-4A86-9F4C-434CD71915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98C170BA-831C-4BA4-A286-65E66E9C4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0EAA6EC5-E2BD-492B-9A8B-C27A76AC6C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8485DB25-AEEB-4180-9A14-2CEB267D4F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807A4361-79A5-47AA-98FE-01640EE424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F672975E-CAD3-46F3-BDA2-902C8237DC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15679262-AA08-4D50-AB3F-E6F9B4D1D8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61E32D5A-0C93-4E13-B049-914A2F1D29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941EC8F6-AF84-43B6-9400-F73F6FBADE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E75F074A-16C0-4748-BD13-64A7C32F6A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ECB3D608-CA7C-470E-9AAA-8389005F53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7AB4FD7D-4E8A-4455-933E-99E52E0B49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7416DF40-A568-431F-B63F-C32A9175B8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1B25E07C-A0EC-4DCF-88EC-51BB5C3FC3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96C7DC41-3ADA-4989-AE2A-0F8D9DFCC9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6AE2AB88-5EAC-41EC-98BF-FACD6A2115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94E0B17E-9282-4983-AEB1-2B123998A33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86E83F1-9CCB-448B-89C9-F55B273BFC0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1621D911-2A84-468C-9244-743E3E18D7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B29971DC-3B38-4403-ABC9-880A06EBAC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2D65D61-4C71-4851-B377-83369B3889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804A736D-4A39-4E06-B7A7-2217CEB4EC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33B1531E-B3AC-480D-A8CD-836E8C1788B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CF076B49-2AA3-4C05-9E50-CFF9137184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E506FE5-22A7-42E7-BEB9-5442E791844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5D634CEF-DD74-4EC0-B7F4-3884BAF106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C4AD2728-E4B9-487D-A682-5E21DD15BB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C422CD3C-92C4-473C-9E31-85A594F6BE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1509C2B-9D23-4008-B6A1-2407688209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007ACD51-E44F-4AF8-8F61-F276D71343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EF5BDAF9-2B69-4209-BE1F-6C5D8A1DFF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9DA27782-8E1F-422F-B106-31C0E1216D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E8A221D-84EC-47C2-A895-8253858153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F08A0E1C-6626-4DD8-83BE-E83E2DFC84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7360D67F-521C-4D9A-B2B1-392386EA51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F29669A1-CC36-41F4-B0F1-B720DB9894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7DC3ADA6-152F-4D7B-9ABD-30DC8F7A25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1F6CA5EE-56FA-4EF7-9EC7-BC3FB217ED9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703F9222-217B-48EB-8878-EC0B32E322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B48B9A73-A26B-43DB-9BB2-5658871FEA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EDF9DD53-6F04-4203-B61A-240676B7FD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01065752-DE28-425C-8987-168FE9F510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4B78A37C-B329-45F9-AF83-26D5CD82654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FB70B126-9812-487A-AB78-CBCB1B32D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62A622F7-EC16-4F46-83B7-7A7DBCF99A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5607D488-F3A1-4FF6-9C5C-B4C1E147A2C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FDD48CAD-8E9A-434C-9F7E-6031DA9A6A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F70B9979-DEC4-48B9-9462-E3631AC96A9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ADB15ACD-534F-474C-8B1A-8F5B94AEFD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8DFFE368-637C-4309-ABAC-BDCED29B6B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7D3E8255-AD5A-48F8-B948-7BF97DBEE7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784682BD-D253-4704-BB29-6D9C7D3006A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34113DE4-AE89-4F45-9B12-61B04E3E78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8437CF76-AF2F-46BC-9579-872625F1AB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AF2AF364-8140-40A5-9AC8-00C03DA479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AFBA166C-DB92-475D-B0D3-1F7EB2B81A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83F60B4-E774-4D4F-BC7C-A171BB6174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EF18C06C-0984-4FAA-952A-9CBFC0F95C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BDE44802-FF06-46DC-9F7E-D2A329BB29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5" name="Picture 4">
            <a:extLst>
              <a:ext uri="{FF2B5EF4-FFF2-40B4-BE49-F238E27FC236}">
                <a16:creationId xmlns:a16="http://schemas.microsoft.com/office/drawing/2014/main" id="{62E46777-30FD-1C6B-5B0F-F86A41D7E335}"/>
              </a:ext>
            </a:extLst>
          </p:cNvPr>
          <p:cNvPicPr>
            <a:picLocks noChangeAspect="1"/>
          </p:cNvPicPr>
          <p:nvPr/>
        </p:nvPicPr>
        <p:blipFill>
          <a:blip r:embed="rId7"/>
          <a:srcRect t="14872" r="1" b="1748"/>
          <a:stretch>
            <a:fillRect/>
          </a:stretch>
        </p:blipFill>
        <p:spPr>
          <a:xfrm>
            <a:off x="7922570" y="35860"/>
            <a:ext cx="4278395" cy="3606239"/>
          </a:xfrm>
          <a:custGeom>
            <a:avLst/>
            <a:gdLst/>
            <a:ahLst/>
            <a:cxnLst/>
            <a:rect l="l" t="t" r="r" b="b"/>
            <a:pathLst>
              <a:path w="4638368" h="3867534">
                <a:moveTo>
                  <a:pt x="303228" y="0"/>
                </a:moveTo>
                <a:lnTo>
                  <a:pt x="4638368" y="0"/>
                </a:lnTo>
                <a:lnTo>
                  <a:pt x="4638368" y="2952747"/>
                </a:lnTo>
                <a:lnTo>
                  <a:pt x="4585825" y="3013864"/>
                </a:lnTo>
                <a:cubicBezTo>
                  <a:pt x="4103088" y="3538671"/>
                  <a:pt x="3410622" y="3867534"/>
                  <a:pt x="2641346" y="3867534"/>
                </a:cubicBezTo>
                <a:cubicBezTo>
                  <a:pt x="1182571" y="3867534"/>
                  <a:pt x="0" y="2684963"/>
                  <a:pt x="0" y="1226188"/>
                </a:cubicBezTo>
                <a:cubicBezTo>
                  <a:pt x="0" y="815907"/>
                  <a:pt x="93544" y="427475"/>
                  <a:pt x="260466" y="81056"/>
                </a:cubicBezTo>
                <a:close/>
              </a:path>
            </a:pathLst>
          </a:custGeom>
        </p:spPr>
      </p:pic>
    </p:spTree>
    <p:extLst>
      <p:ext uri="{BB962C8B-B14F-4D97-AF65-F5344CB8AC3E}">
        <p14:creationId xmlns:p14="http://schemas.microsoft.com/office/powerpoint/2010/main" val="15198746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8FC4D-B1D2-4CAB-3F7C-13E3F07AEB14}"/>
              </a:ext>
            </a:extLst>
          </p:cNvPr>
          <p:cNvSpPr>
            <a:spLocks noGrp="1"/>
          </p:cNvSpPr>
          <p:nvPr>
            <p:ph type="title"/>
          </p:nvPr>
        </p:nvSpPr>
        <p:spPr>
          <a:xfrm>
            <a:off x="685801" y="411734"/>
            <a:ext cx="10131425" cy="1456267"/>
          </a:xfrm>
        </p:spPr>
        <p:txBody>
          <a:bodyPr/>
          <a:lstStyle/>
          <a:p>
            <a:r>
              <a:rPr lang="en-CA" b="0" cap="none" dirty="0">
                <a:effectLst/>
                <a:latin typeface="Franklin Gothic Heavy" panose="020B0903020102020204" pitchFamily="34" charset="0"/>
              </a:rPr>
              <a:t>Discussion: </a:t>
            </a:r>
            <a:br>
              <a:rPr lang="en-CA" b="0" cap="none" dirty="0">
                <a:effectLst/>
                <a:latin typeface="Franklin Gothic Heavy" panose="020B0903020102020204" pitchFamily="34" charset="0"/>
              </a:rPr>
            </a:br>
            <a:r>
              <a:rPr lang="en-CA" b="0" cap="none" dirty="0">
                <a:effectLst/>
                <a:latin typeface="Franklin Gothic Heavy" panose="020B0903020102020204" pitchFamily="34" charset="0"/>
              </a:rPr>
              <a:t>Real Vs. Virtual Faces</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A0CDAF49-5995-825C-BFD3-F2207C3ED7F2}"/>
              </a:ext>
            </a:extLst>
          </p:cNvPr>
          <p:cNvSpPr>
            <a:spLocks noGrp="1"/>
          </p:cNvSpPr>
          <p:nvPr>
            <p:ph idx="1"/>
          </p:nvPr>
        </p:nvSpPr>
        <p:spPr>
          <a:xfrm>
            <a:off x="234778" y="1139868"/>
            <a:ext cx="11176433" cy="5561557"/>
          </a:xfrm>
        </p:spPr>
        <p:txBody>
          <a:bodyPr>
            <a:normAutofit/>
          </a:bodyPr>
          <a:lstStyle/>
          <a:p>
            <a:r>
              <a:rPr lang="en-US" sz="2400" dirty="0"/>
              <a:t>Neural Activation (GLM):</a:t>
            </a:r>
          </a:p>
          <a:p>
            <a:pPr lvl="1"/>
            <a:r>
              <a:rPr lang="en-US" sz="2000" dirty="0"/>
              <a:t>Virtual faces elicited stronger left occipital activation than real faces.</a:t>
            </a:r>
          </a:p>
          <a:p>
            <a:pPr lvl="1"/>
            <a:r>
              <a:rPr lang="en-US" sz="2000" dirty="0"/>
              <a:t>Virtual faces are harder to recognize/require more effort to recognize. </a:t>
            </a:r>
          </a:p>
          <a:p>
            <a:r>
              <a:rPr lang="en-US" sz="2400" dirty="0"/>
              <a:t>Functional Connectivity:</a:t>
            </a:r>
          </a:p>
          <a:p>
            <a:pPr lvl="1"/>
            <a:r>
              <a:rPr lang="en-US" sz="2000" dirty="0"/>
              <a:t>Real faces evoked significantly greater connectivity across the brain, particularly between:</a:t>
            </a:r>
          </a:p>
          <a:p>
            <a:pPr lvl="2"/>
            <a:r>
              <a:rPr lang="en-US" sz="1800" dirty="0"/>
              <a:t>Left/right parietal and left frontal regions</a:t>
            </a:r>
          </a:p>
          <a:p>
            <a:pPr lvl="2"/>
            <a:r>
              <a:rPr lang="en-US" sz="1800" dirty="0"/>
              <a:t>Left/right central/temporal regions</a:t>
            </a:r>
          </a:p>
          <a:p>
            <a:pPr lvl="1"/>
            <a:r>
              <a:rPr lang="en-US" sz="2000" dirty="0"/>
              <a:t>Real faces activate a wider and more connected brain network than virtual faces, as there was stronger connectivity between h</a:t>
            </a:r>
            <a:r>
              <a:rPr lang="en-CA" sz="2000" dirty="0" err="1"/>
              <a:t>igher</a:t>
            </a:r>
            <a:r>
              <a:rPr lang="en-CA" sz="2000" dirty="0"/>
              <a:t>-order socio-cognitive regions. </a:t>
            </a:r>
            <a:endParaRPr lang="en-US" sz="2000" dirty="0"/>
          </a:p>
        </p:txBody>
      </p:sp>
    </p:spTree>
    <p:extLst>
      <p:ext uri="{BB962C8B-B14F-4D97-AF65-F5344CB8AC3E}">
        <p14:creationId xmlns:p14="http://schemas.microsoft.com/office/powerpoint/2010/main" val="154898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6AC512-A616-9D98-CD31-01E60CDA99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713998-F49D-89E2-21F2-A3D050712298}"/>
              </a:ext>
            </a:extLst>
          </p:cNvPr>
          <p:cNvSpPr>
            <a:spLocks noGrp="1"/>
          </p:cNvSpPr>
          <p:nvPr>
            <p:ph type="title"/>
          </p:nvPr>
        </p:nvSpPr>
        <p:spPr>
          <a:xfrm>
            <a:off x="673444" y="336578"/>
            <a:ext cx="10131425" cy="1456267"/>
          </a:xfrm>
        </p:spPr>
        <p:txBody>
          <a:bodyPr/>
          <a:lstStyle/>
          <a:p>
            <a:r>
              <a:rPr lang="en-CA" b="0" cap="none" dirty="0">
                <a:effectLst/>
                <a:latin typeface="Franklin Gothic Heavy" panose="020B0903020102020204" pitchFamily="34" charset="0"/>
              </a:rPr>
              <a:t>Discussion: </a:t>
            </a:r>
            <a:br>
              <a:rPr lang="en-CA" b="0" cap="none" dirty="0">
                <a:effectLst/>
                <a:latin typeface="Franklin Gothic Heavy" panose="020B0903020102020204" pitchFamily="34" charset="0"/>
              </a:rPr>
            </a:br>
            <a:r>
              <a:rPr lang="en-CA" b="0" cap="none" dirty="0">
                <a:effectLst/>
                <a:latin typeface="Franklin Gothic Heavy" panose="020B0903020102020204" pitchFamily="34" charset="0"/>
              </a:rPr>
              <a:t>Emotional Faces</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8F8BAFBE-D040-7B11-BE5F-106C629C4CCF}"/>
              </a:ext>
            </a:extLst>
          </p:cNvPr>
          <p:cNvSpPr>
            <a:spLocks noGrp="1"/>
          </p:cNvSpPr>
          <p:nvPr>
            <p:ph idx="1"/>
          </p:nvPr>
        </p:nvSpPr>
        <p:spPr>
          <a:xfrm>
            <a:off x="342900" y="1564640"/>
            <a:ext cx="11506199" cy="5149311"/>
          </a:xfrm>
        </p:spPr>
        <p:txBody>
          <a:bodyPr>
            <a:normAutofit/>
          </a:bodyPr>
          <a:lstStyle/>
          <a:p>
            <a:r>
              <a:rPr lang="en-US" sz="2400" dirty="0"/>
              <a:t>Neural Activation (GLM):</a:t>
            </a:r>
          </a:p>
          <a:p>
            <a:pPr lvl="1"/>
            <a:r>
              <a:rPr lang="en-US" sz="2000" dirty="0"/>
              <a:t>Neutral showed more activation than the other emotions (except Disgust), in mainly occipital/parietal regions. </a:t>
            </a:r>
          </a:p>
          <a:p>
            <a:pPr lvl="1"/>
            <a:r>
              <a:rPr lang="en-US" sz="2000" dirty="0"/>
              <a:t>Surprise showed more activation than the other emotions (except Anger), in mainly left central/temporal and right parietal regions. </a:t>
            </a:r>
          </a:p>
          <a:p>
            <a:pPr lvl="1"/>
            <a:r>
              <a:rPr lang="en-US" sz="2000" dirty="0"/>
              <a:t>Processing more salient emotions may not result in greater activation. </a:t>
            </a:r>
          </a:p>
          <a:p>
            <a:r>
              <a:rPr lang="en-US" sz="2400" dirty="0"/>
              <a:t>Functional Connectivity:</a:t>
            </a:r>
          </a:p>
          <a:p>
            <a:pPr lvl="1"/>
            <a:r>
              <a:rPr lang="en-US" sz="2000" dirty="0"/>
              <a:t>Fear evoked the strongest connectivity, especially from left central/temporal regions.</a:t>
            </a:r>
          </a:p>
          <a:p>
            <a:pPr lvl="1"/>
            <a:r>
              <a:rPr lang="en-US" sz="2000" dirty="0"/>
              <a:t>Fear, Anger, and Joy had much stronger connectivity than the other emotions. </a:t>
            </a:r>
          </a:p>
          <a:p>
            <a:pPr lvl="1"/>
            <a:r>
              <a:rPr lang="en-US" sz="2000" dirty="0"/>
              <a:t>Emotional expressions are processed by distributed brain networks, with occipital regions handling initial face processing and parietal and central/temporal areas decoding emotional expressions.</a:t>
            </a:r>
          </a:p>
        </p:txBody>
      </p:sp>
    </p:spTree>
    <p:extLst>
      <p:ext uri="{BB962C8B-B14F-4D97-AF65-F5344CB8AC3E}">
        <p14:creationId xmlns:p14="http://schemas.microsoft.com/office/powerpoint/2010/main" val="235066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F19FF-BC5A-5B2F-7CC7-BA66AFC8E8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80CEA0-6519-5E6C-09C5-FB5656A2E696}"/>
              </a:ext>
            </a:extLst>
          </p:cNvPr>
          <p:cNvSpPr>
            <a:spLocks noGrp="1"/>
          </p:cNvSpPr>
          <p:nvPr>
            <p:ph type="title"/>
          </p:nvPr>
        </p:nvSpPr>
        <p:spPr>
          <a:xfrm>
            <a:off x="685800" y="338666"/>
            <a:ext cx="10131425" cy="1456267"/>
          </a:xfrm>
        </p:spPr>
        <p:txBody>
          <a:bodyPr/>
          <a:lstStyle/>
          <a:p>
            <a:r>
              <a:rPr lang="en-CA" b="0" dirty="0">
                <a:effectLst/>
                <a:latin typeface="Franklin Gothic Heavy" panose="020B0903020102020204" pitchFamily="34" charset="0"/>
              </a:rPr>
              <a:t>Conclusion</a:t>
            </a:r>
            <a:endParaRPr lang="en-CA"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7F816DA6-76AA-CAAB-51C4-F78CE71EAB55}"/>
              </a:ext>
            </a:extLst>
          </p:cNvPr>
          <p:cNvSpPr>
            <a:spLocks noGrp="1"/>
          </p:cNvSpPr>
          <p:nvPr>
            <p:ph idx="1"/>
          </p:nvPr>
        </p:nvSpPr>
        <p:spPr/>
        <p:txBody>
          <a:bodyPr>
            <a:normAutofit/>
          </a:bodyPr>
          <a:lstStyle/>
          <a:p>
            <a:r>
              <a:rPr lang="en-US" sz="2400" dirty="0"/>
              <a:t>Implications:</a:t>
            </a:r>
          </a:p>
          <a:p>
            <a:pPr lvl="1"/>
            <a:r>
              <a:rPr lang="en-US" sz="2000" dirty="0"/>
              <a:t>Offers insight into how the brain responds to virtual stimuli, relevant for Virtual Reality (VR), Brain Computer Interfaces (BCI).</a:t>
            </a:r>
          </a:p>
          <a:p>
            <a:pPr lvl="1"/>
            <a:r>
              <a:rPr lang="en-US" sz="2000" dirty="0"/>
              <a:t>Can inform the design of more realistic and effective virtual characters in education and/or gaming.</a:t>
            </a:r>
          </a:p>
          <a:p>
            <a:r>
              <a:rPr lang="en-US" sz="2400" dirty="0"/>
              <a:t>Future Research:</a:t>
            </a:r>
          </a:p>
          <a:p>
            <a:pPr lvl="1"/>
            <a:r>
              <a:rPr lang="en-US" sz="2000" dirty="0"/>
              <a:t>Future research could explore how these neural differences influence real-world behaviors, or how they affect interactions in digital environments.</a:t>
            </a:r>
            <a:endParaRPr lang="en-CA" sz="2000" dirty="0"/>
          </a:p>
        </p:txBody>
      </p:sp>
    </p:spTree>
    <p:extLst>
      <p:ext uri="{BB962C8B-B14F-4D97-AF65-F5344CB8AC3E}">
        <p14:creationId xmlns:p14="http://schemas.microsoft.com/office/powerpoint/2010/main" val="3315430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41396A-A835-9EB4-F8EA-A5807C7FA9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722FA4-D8F1-FD3B-A6D2-2D2371C04EBC}"/>
              </a:ext>
            </a:extLst>
          </p:cNvPr>
          <p:cNvSpPr>
            <a:spLocks noGrp="1"/>
          </p:cNvSpPr>
          <p:nvPr>
            <p:ph type="title"/>
          </p:nvPr>
        </p:nvSpPr>
        <p:spPr>
          <a:xfrm>
            <a:off x="766187" y="125604"/>
            <a:ext cx="10131425" cy="1456267"/>
          </a:xfrm>
        </p:spPr>
        <p:txBody>
          <a:bodyPr/>
          <a:lstStyle/>
          <a:p>
            <a:r>
              <a:rPr lang="en-CA" b="0" dirty="0">
                <a:effectLst/>
                <a:latin typeface="Franklin Gothic Heavy" panose="020B0903020102020204" pitchFamily="34" charset="0"/>
              </a:rPr>
              <a:t>References</a:t>
            </a:r>
            <a:endParaRPr lang="en-CA"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E099F709-BB56-5DC5-254D-2EDFBAB67E4D}"/>
              </a:ext>
            </a:extLst>
          </p:cNvPr>
          <p:cNvSpPr>
            <a:spLocks noGrp="1"/>
          </p:cNvSpPr>
          <p:nvPr>
            <p:ph idx="1"/>
          </p:nvPr>
        </p:nvSpPr>
        <p:spPr>
          <a:xfrm>
            <a:off x="685801" y="1195755"/>
            <a:ext cx="11131061" cy="5536642"/>
          </a:xfrm>
        </p:spPr>
        <p:txBody>
          <a:bodyPr>
            <a:normAutofit/>
          </a:bodyPr>
          <a:lstStyle/>
          <a:p>
            <a:r>
              <a:rPr lang="en-US" dirty="0"/>
              <a:t>[1] Aline W. De Borst and Beatrice De Gelder. Is it the real deal? Perception of virtual characters versus humans: an affective cognitive neuroscience perspective. Frontiers in Psychology, 6, May 2015. ISSN 1664-1078. doi:10.3389/fpsyg.2015.00576. URL </a:t>
            </a:r>
            <a:r>
              <a:rPr lang="en-US" dirty="0">
                <a:hlinkClick r:id="rId2"/>
              </a:rPr>
              <a:t>http://www.frontiersin.org/Cognitive_Science/10.3389/fpsyg.2015.00576/abstract</a:t>
            </a:r>
            <a:r>
              <a:rPr lang="en-US" dirty="0"/>
              <a:t>.</a:t>
            </a:r>
          </a:p>
          <a:p>
            <a:r>
              <a:rPr lang="en-US" dirty="0"/>
              <a:t>[2] Hiroto Kawasaki, </a:t>
            </a:r>
            <a:r>
              <a:rPr lang="en-US" dirty="0" err="1"/>
              <a:t>Naotsugu</a:t>
            </a:r>
            <a:r>
              <a:rPr lang="en-US" dirty="0"/>
              <a:t> Tsuchiya, Christopher K. Kovach, Kirill V. </a:t>
            </a:r>
            <a:r>
              <a:rPr lang="en-US" dirty="0" err="1"/>
              <a:t>Nourski</a:t>
            </a:r>
            <a:r>
              <a:rPr lang="en-US" dirty="0"/>
              <a:t>, Hiroyuki Oya, Matthew A. Howard, and Ralph Adolphs. Processing of Facial Emotion in the Human Fusiform Gyrus. Journal of cognitive neuroscience, 24(6):1358–1370, June 2012. ISSN 0898-929X.doi: 10.1162/</a:t>
            </a:r>
            <a:r>
              <a:rPr lang="en-US" dirty="0" err="1"/>
              <a:t>jocn</a:t>
            </a:r>
            <a:r>
              <a:rPr lang="en-US" dirty="0"/>
              <a:t> a 00175. URL </a:t>
            </a:r>
            <a:r>
              <a:rPr lang="en-US" dirty="0">
                <a:hlinkClick r:id="rId3"/>
              </a:rPr>
              <a:t>https://www.ncbi.nlm.nih.gov/pmc/articles/PMC3566877/</a:t>
            </a:r>
            <a:endParaRPr lang="en-US" dirty="0"/>
          </a:p>
          <a:p>
            <a:r>
              <a:rPr lang="en-US" dirty="0"/>
              <a:t>[3] Kristen A. Lindquist, Tor D. Wager, Hedy Kober, Eliza Bliss-Moreau, and Lisa Feldman Barrett. The brain basis of emotion: A meta-analytic review. Behavioral and Brain Sciences, 35(3):121–143, June 2012. ISSN1469-1825, 0140-525X. </a:t>
            </a:r>
            <a:r>
              <a:rPr lang="en-US" dirty="0" err="1"/>
              <a:t>doi</a:t>
            </a:r>
            <a:r>
              <a:rPr lang="en-US" dirty="0"/>
              <a:t>: 10.1017/S0140525X11000446. URL </a:t>
            </a:r>
            <a:r>
              <a:rPr lang="en-US" dirty="0">
                <a:hlinkClick r:id="rId4"/>
              </a:rPr>
              <a:t>https://www.cambridge.org/core/journals/behavioral-and-brain-sciences/article/brain-basis-of-emotion-a-metaanalytic-review/80F95F093305C76BA2C66BBA48D4BC8A</a:t>
            </a:r>
            <a:r>
              <a:rPr lang="en-US" dirty="0"/>
              <a:t>. </a:t>
            </a:r>
          </a:p>
          <a:p>
            <a:r>
              <a:rPr lang="en-CA" dirty="0"/>
              <a:t>[4] Wataru Sato, Sakiko Yoshikawa, Takanori Kochiyama, and </a:t>
            </a:r>
            <a:r>
              <a:rPr lang="en-CA" dirty="0" err="1"/>
              <a:t>Michikazu</a:t>
            </a:r>
            <a:r>
              <a:rPr lang="en-CA" dirty="0"/>
              <a:t> Matsumura. The amygdala processes the emotional significance of facial expressions: an fMRI investigation using the interaction between expression and face direction. </a:t>
            </a:r>
            <a:r>
              <a:rPr lang="en-CA" dirty="0" err="1"/>
              <a:t>NeuroImage</a:t>
            </a:r>
            <a:r>
              <a:rPr lang="en-CA" dirty="0"/>
              <a:t>, 22(2):1006–1013, June 2004. ISSN1053-8119. </a:t>
            </a:r>
            <a:r>
              <a:rPr lang="en-CA" dirty="0" err="1"/>
              <a:t>doi</a:t>
            </a:r>
            <a:r>
              <a:rPr lang="en-CA" dirty="0"/>
              <a:t>: 10.1016/j.neuroimage.2004.02.030. URL </a:t>
            </a:r>
            <a:r>
              <a:rPr lang="en-CA" dirty="0">
                <a:hlinkClick r:id="rId5"/>
              </a:rPr>
              <a:t>https://www.sciencedirect.com/science/article/pii/S1053811904001235</a:t>
            </a:r>
            <a:r>
              <a:rPr lang="en-CA" dirty="0"/>
              <a:t>. </a:t>
            </a:r>
          </a:p>
        </p:txBody>
      </p:sp>
    </p:spTree>
    <p:extLst>
      <p:ext uri="{BB962C8B-B14F-4D97-AF65-F5344CB8AC3E}">
        <p14:creationId xmlns:p14="http://schemas.microsoft.com/office/powerpoint/2010/main" val="618478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7655E7-E565-B688-E740-322F92E15AEA}"/>
              </a:ext>
            </a:extLst>
          </p:cNvPr>
          <p:cNvPicPr>
            <a:picLocks noChangeAspect="1"/>
          </p:cNvPicPr>
          <p:nvPr/>
        </p:nvPicPr>
        <p:blipFill>
          <a:blip r:embed="rId4"/>
          <a:srcRect t="9059" r="1" b="7560"/>
          <a:stretch>
            <a:fillRect/>
          </a:stretch>
        </p:blipFill>
        <p:spPr>
          <a:xfrm>
            <a:off x="8055588" y="-3863"/>
            <a:ext cx="4132754" cy="3445946"/>
          </a:xfrm>
          <a:custGeom>
            <a:avLst/>
            <a:gdLst/>
            <a:ahLst/>
            <a:cxnLst/>
            <a:rect l="l" t="t" r="r" b="b"/>
            <a:pathLst>
              <a:path w="4638368" h="3867534">
                <a:moveTo>
                  <a:pt x="303228" y="0"/>
                </a:moveTo>
                <a:lnTo>
                  <a:pt x="4638368" y="0"/>
                </a:lnTo>
                <a:lnTo>
                  <a:pt x="4638368" y="2952747"/>
                </a:lnTo>
                <a:lnTo>
                  <a:pt x="4585825" y="3013864"/>
                </a:lnTo>
                <a:cubicBezTo>
                  <a:pt x="4103088" y="3538671"/>
                  <a:pt x="3410622" y="3867534"/>
                  <a:pt x="2641346" y="3867534"/>
                </a:cubicBezTo>
                <a:cubicBezTo>
                  <a:pt x="1182571" y="3867534"/>
                  <a:pt x="0" y="2684963"/>
                  <a:pt x="0" y="1226188"/>
                </a:cubicBezTo>
                <a:cubicBezTo>
                  <a:pt x="0" y="815907"/>
                  <a:pt x="93544" y="427475"/>
                  <a:pt x="260466" y="81056"/>
                </a:cubicBezTo>
                <a:close/>
              </a:path>
            </a:pathLst>
          </a:custGeom>
        </p:spPr>
      </p:pic>
      <p:sp>
        <p:nvSpPr>
          <p:cNvPr id="2" name="Title 1">
            <a:extLst>
              <a:ext uri="{FF2B5EF4-FFF2-40B4-BE49-F238E27FC236}">
                <a16:creationId xmlns:a16="http://schemas.microsoft.com/office/drawing/2014/main" id="{E068E322-D352-4CA7-1AD1-E3FADDDBD195}"/>
              </a:ext>
            </a:extLst>
          </p:cNvPr>
          <p:cNvSpPr>
            <a:spLocks noGrp="1"/>
          </p:cNvSpPr>
          <p:nvPr>
            <p:ph type="title"/>
          </p:nvPr>
        </p:nvSpPr>
        <p:spPr>
          <a:xfrm>
            <a:off x="321276" y="805927"/>
            <a:ext cx="7418747" cy="1826365"/>
          </a:xfrm>
        </p:spPr>
        <p:txBody>
          <a:bodyPr>
            <a:normAutofit/>
          </a:bodyPr>
          <a:lstStyle/>
          <a:p>
            <a:pPr algn="ctr">
              <a:lnSpc>
                <a:spcPct val="90000"/>
              </a:lnSpc>
            </a:pPr>
            <a:r>
              <a:rPr lang="en-US" b="0" cap="none" dirty="0">
                <a:effectLst/>
                <a:latin typeface="Franklin Gothic Heavy" panose="020B0903020102020204" pitchFamily="34" charset="0"/>
              </a:rPr>
              <a:t>Intro: </a:t>
            </a:r>
            <a:br>
              <a:rPr lang="en-US" b="0" cap="none" dirty="0">
                <a:effectLst/>
                <a:latin typeface="Franklin Gothic Heavy" panose="020B0903020102020204" pitchFamily="34" charset="0"/>
              </a:rPr>
            </a:br>
            <a:r>
              <a:rPr lang="en-US" b="0" cap="none" dirty="0">
                <a:effectLst/>
                <a:latin typeface="Franklin Gothic Heavy" panose="020B0903020102020204" pitchFamily="34" charset="0"/>
              </a:rPr>
              <a:t>The Shift to Virtual Environments</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E106C77D-4A96-83E8-51E2-8BC89D32DDEB}"/>
              </a:ext>
            </a:extLst>
          </p:cNvPr>
          <p:cNvSpPr>
            <a:spLocks noGrp="1"/>
          </p:cNvSpPr>
          <p:nvPr>
            <p:ph idx="1"/>
          </p:nvPr>
        </p:nvSpPr>
        <p:spPr>
          <a:xfrm>
            <a:off x="685801" y="1803748"/>
            <a:ext cx="7054222" cy="5054251"/>
          </a:xfrm>
        </p:spPr>
        <p:txBody>
          <a:bodyPr>
            <a:normAutofit/>
          </a:bodyPr>
          <a:lstStyle/>
          <a:p>
            <a:r>
              <a:rPr lang="en-US" sz="2000" dirty="0"/>
              <a:t>As humans spend increasing time in digital and virtual environments, we interact more and more with computer-generated/avatar faces in our lives. </a:t>
            </a:r>
          </a:p>
          <a:p>
            <a:r>
              <a:rPr lang="en-US" sz="2000" dirty="0"/>
              <a:t>While real-face emotion processing has been studied extensively, the neural mechanisms for perceiving and responding to virtual faces remain poorly understood. [1]</a:t>
            </a:r>
          </a:p>
          <a:p>
            <a:r>
              <a:rPr lang="en-US" sz="2000" dirty="0"/>
              <a:t>Recent evidence suggests face and emotion processing recruit distributed brain networks rather than isolated “face areas”, pointing to a need for network-level investigation. [3]</a:t>
            </a:r>
            <a:endParaRPr lang="en-CA" sz="2000" dirty="0"/>
          </a:p>
        </p:txBody>
      </p:sp>
      <p:pic>
        <p:nvPicPr>
          <p:cNvPr id="7" name="Picture 6">
            <a:extLst>
              <a:ext uri="{FF2B5EF4-FFF2-40B4-BE49-F238E27FC236}">
                <a16:creationId xmlns:a16="http://schemas.microsoft.com/office/drawing/2014/main" id="{3A44D634-7DC4-8673-1BBA-71A0DF970AA3}"/>
              </a:ext>
            </a:extLst>
          </p:cNvPr>
          <p:cNvPicPr>
            <a:picLocks noChangeAspect="1"/>
          </p:cNvPicPr>
          <p:nvPr/>
        </p:nvPicPr>
        <p:blipFill>
          <a:blip r:embed="rId5"/>
          <a:srcRect t="12366" r="-5" b="5361"/>
          <a:stretch>
            <a:fillRect/>
          </a:stretch>
        </p:blipFill>
        <p:spPr>
          <a:xfrm>
            <a:off x="8888133" y="4144246"/>
            <a:ext cx="3302966" cy="2717299"/>
          </a:xfrm>
          <a:custGeom>
            <a:avLst/>
            <a:gdLst/>
            <a:ahLst/>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grpSp>
        <p:nvGrpSpPr>
          <p:cNvPr id="12" name="Group 11">
            <a:extLst>
              <a:ext uri="{FF2B5EF4-FFF2-40B4-BE49-F238E27FC236}">
                <a16:creationId xmlns:a16="http://schemas.microsoft.com/office/drawing/2014/main" id="{58B25CAD-A790-499A-926B-116E10915E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1267604">
            <a:off x="8565602" y="3905595"/>
            <a:ext cx="3639934" cy="3163289"/>
            <a:chOff x="5281603" y="104899"/>
            <a:chExt cx="6910397" cy="6005491"/>
          </a:xfrm>
        </p:grpSpPr>
        <p:sp>
          <p:nvSpPr>
            <p:cNvPr id="13" name="Freeform 98">
              <a:extLst>
                <a:ext uri="{FF2B5EF4-FFF2-40B4-BE49-F238E27FC236}">
                  <a16:creationId xmlns:a16="http://schemas.microsoft.com/office/drawing/2014/main" id="{76E29510-9A59-43B9-BA40-BF403A9F6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D41DCF14-C3EC-4A84-9BCB-CE73743063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5" name="Straight Connector 14">
                <a:extLst>
                  <a:ext uri="{FF2B5EF4-FFF2-40B4-BE49-F238E27FC236}">
                    <a16:creationId xmlns:a16="http://schemas.microsoft.com/office/drawing/2014/main" id="{323473CE-82AD-4D8D-A232-68772F8249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C67ADA3-E620-4348-8071-F9721E422B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21526D8-6171-42B9-BB1D-D4EBD07C93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918272C-9574-485F-8DBA-E779254B6C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4CAA3E-D915-4597-85D4-DF416AF539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749FF6F-6DEA-46A3-A01C-82BD294181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853F97E-C428-43BB-903E-E63D7A05DE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D4EE22F-D9F6-499B-8595-2CA950937EB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A598804-7127-47FC-8A02-C6E2FD0D7A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2A35C24-2BAE-4314-BBF5-81A17F92E1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3A33BF9-E8C7-47A3-BFF6-5419153F72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8707F62-2F29-4FF0-A976-55E19960036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D9DB8BF-BBA2-4465-8B80-B354B3A5BA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C237BA7-462C-4ABE-B089-4C8938F821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14D5F33-8377-427F-B4D1-8B783BF48E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8114C18-86CF-412F-81BD-4856E83CDB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CF1CFD5-877F-4D23-9186-ABBE6060582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D718FB9-83BB-4BFB-ACF6-7D0A681BB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9B007F5-E4FE-4A8F-813F-CC2740BD2E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1345DFB-742B-4F09-B75A-05377FD401E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B4845AC-E70E-40A2-9491-05B2DBB92D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4111F64-514D-4447-86EB-D665455248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0169F1-F2D1-4726-8423-DBB5FE0714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9F80247-CF53-4374-81E2-475BDD5210B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5F5D72-947B-414E-8FDD-BBA2BCB95B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3AECE77-F2AF-4FCA-9C0E-A3E154EF49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357807F-7199-418E-A0A9-B64105ECD23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74400BB-9AFD-4FE0-890E-888B089C26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B161EE8-5F23-490A-9728-F35D68DF90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F4E71C7-716A-43DB-8B25-45D376E5D1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C85AEA-CCD1-4DF7-8916-0F72027ED7C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135A1AE-41A5-4D62-8EDA-7E2AE30EF6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3CFD903-54FF-40B5-8645-48F3E463AE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50B0D3E-699D-4045-9BD5-B4CF69C20B2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430A3E5-50DB-4A25-A497-A9AABF4CD8A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1B0E32C-6B1D-4061-8FE9-49FE8F48E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33DD09-EE89-4852-AAB4-7C42FEB01C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211394FF-3D41-4AC3-BF43-D84C4453F9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E419255-A9D6-42DD-A394-F5330A6F367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B92B858-83FE-42E7-B526-734880D077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AC09C3A-8718-4FF6-89BE-385091356D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ACA67A3-5C58-4B01-9A72-136D48845E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C479D8B-24CE-4B25-A4B4-1D411A4502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9BF48C75-7374-42F2-A159-526789C343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D809A4AF-4DE5-4BEA-9D5A-A5236E9AF3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3EF6033-DAB6-40AE-904A-9B445DBD6EF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6FAF6D3-9004-48E4-9A1F-BF36CEF7C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45BF9CAE-C7FC-4A40-83EC-8D4FA543E00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9D1F7A5-8E54-4E36-9FBB-68F82877C2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E9B55B9-3B64-43D0-B20B-63D1E69CE3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D5DB75D-0B80-49D5-ABF8-FB393DC83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F3F5F929-EAAF-471A-9E35-6DCDC3566C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4C2BEB3-0299-4A25-830D-6E2DF9FDC8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04E342A0-615D-466D-9404-CA8BBCEEFC3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6BDFFE1C-1E19-4EF4-A1B2-204A04E341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731123C-8680-4E7A-AF54-969919D30C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F1F0F71-5F67-496A-85EC-C8272FC6DE8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4EE0D13E-74B4-46D8-9CEB-993A9B02BB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BC0AC4E-E40A-4D25-B178-B28024D5DB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143B7E6-35F6-4AAF-B75E-D0E3B1CC3BD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DAAF768-2A67-4FCC-B682-7B14D46993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9A5A9193-6968-40A2-9E95-40B9A300A1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5F665EA-A27F-453A-9F57-4D4B9CE64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4F6B94B3-C73B-4B26-A066-A4A6EB6920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C87A408-F5B1-4397-9A9F-65844D7EFB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B9AC2E82-FE6E-420B-9AB8-7939E196CE5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AE5E1C4-5F11-44DF-9A63-A3AB706FCC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236581D-1127-4822-B364-203311850B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CF6AFBC9-9C55-4BB4-8DD3-CBFB9D95967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312F76C-C542-4FF1-88A9-12DED608E7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AC1AEC1F-364C-4A2C-8798-18571170F7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960AF63-51EE-4474-9693-18C3FFC5F5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186998-8FFC-4B8E-9664-A3EB3DA93F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A00B2A7C-644E-4B02-8949-68AC413D14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923CE8B-E88E-4585-A698-30BB686DFED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1148CFA-ECD4-4847-91CE-7E8206F840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DFAB4226-9991-4F5E-B43B-D873A909D2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8548911-9FE4-446D-BD3E-DC72AEF2D6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grpSp>
        <p:nvGrpSpPr>
          <p:cNvPr id="94" name="Group 93">
            <a:extLst>
              <a:ext uri="{FF2B5EF4-FFF2-40B4-BE49-F238E27FC236}">
                <a16:creationId xmlns:a16="http://schemas.microsoft.com/office/drawing/2014/main" id="{811B40AE-63DC-41CA-B0D1-EF99F055F5E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5392608">
            <a:off x="7397406" y="-618857"/>
            <a:ext cx="4915057" cy="4271437"/>
            <a:chOff x="5281603" y="104899"/>
            <a:chExt cx="6910397" cy="6005491"/>
          </a:xfrm>
        </p:grpSpPr>
        <p:sp>
          <p:nvSpPr>
            <p:cNvPr id="95" name="Freeform 17">
              <a:extLst>
                <a:ext uri="{FF2B5EF4-FFF2-40B4-BE49-F238E27FC236}">
                  <a16:creationId xmlns:a16="http://schemas.microsoft.com/office/drawing/2014/main" id="{07BB2A43-A75C-4A17-B68F-E6AB75EE0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95">
              <a:extLst>
                <a:ext uri="{FF2B5EF4-FFF2-40B4-BE49-F238E27FC236}">
                  <a16:creationId xmlns:a16="http://schemas.microsoft.com/office/drawing/2014/main" id="{40A0BDF4-301A-4EE4-A77D-BD245F18EE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97" name="Straight Connector 96">
                <a:extLst>
                  <a:ext uri="{FF2B5EF4-FFF2-40B4-BE49-F238E27FC236}">
                    <a16:creationId xmlns:a16="http://schemas.microsoft.com/office/drawing/2014/main" id="{C4924D57-94BA-40F5-BF53-9B23F7213F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14F8BCB-338A-49F5-BB9D-626C7A0CC9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EFC0D9E-285A-4D86-8A71-B985BA8335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57015B3C-B28A-40F0-B53A-91B3B9C5FA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1DFD7530-F83D-4D23-9B1F-F8DA8CD5AF9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4DC34F9A-64D4-48B5-8E5A-ED0E3392539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3ED77B99-47E0-4D0B-B185-7F5E1B61C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C09C835-22F6-4E14-9BBE-11DD233346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A02419A0-4AA5-4985-B606-94268DE415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503FA27-7544-400B-8706-FE12A9B316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DD404C57-DD6C-454E-BE13-90369095B1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5ABEA11C-C6F5-4FAB-9F3F-384EF23D6C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7CAEDBBC-2C01-496B-929B-849F1CB534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2894D4ED-61CE-46A2-9092-A00B9E8377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1C5D0262-1B14-45D6-937F-B6D6A915DC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3C7684CB-4F98-4EC9-A35B-1E903CEE66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5C25B956-861C-47EE-9D4D-E31C24538E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3DD61AAC-D277-4D2E-AB51-8DDB489040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4A4BA2A9-697F-45E1-8363-5E61A4207E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FD517C0E-A6EE-4A86-9F4C-434CD71915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98C170BA-831C-4BA4-A286-65E66E9C4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0EAA6EC5-E2BD-492B-9A8B-C27A76AC6C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8485DB25-AEEB-4180-9A14-2CEB267D4F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807A4361-79A5-47AA-98FE-01640EE424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F672975E-CAD3-46F3-BDA2-902C8237DC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15679262-AA08-4D50-AB3F-E6F9B4D1D8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61E32D5A-0C93-4E13-B049-914A2F1D29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941EC8F6-AF84-43B6-9400-F73F6FBADE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E75F074A-16C0-4748-BD13-64A7C32F6A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ECB3D608-CA7C-470E-9AAA-8389005F53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7AB4FD7D-4E8A-4455-933E-99E52E0B49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7416DF40-A568-431F-B63F-C32A9175B8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1B25E07C-A0EC-4DCF-88EC-51BB5C3FC3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96C7DC41-3ADA-4989-AE2A-0F8D9DFCC9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6AE2AB88-5EAC-41EC-98BF-FACD6A2115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94E0B17E-9282-4983-AEB1-2B123998A33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86E83F1-9CCB-448B-89C9-F55B273BFC0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1621D911-2A84-468C-9244-743E3E18D7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B29971DC-3B38-4403-ABC9-880A06EBAC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2D65D61-4C71-4851-B377-83369B3889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804A736D-4A39-4E06-B7A7-2217CEB4EC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33B1531E-B3AC-480D-A8CD-836E8C1788B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CF076B49-2AA3-4C05-9E50-CFF9137184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E506FE5-22A7-42E7-BEB9-5442E791844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5D634CEF-DD74-4EC0-B7F4-3884BAF106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C4AD2728-E4B9-487D-A682-5E21DD15BB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C422CD3C-92C4-473C-9E31-85A594F6BE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1509C2B-9D23-4008-B6A1-2407688209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007ACD51-E44F-4AF8-8F61-F276D71343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EF5BDAF9-2B69-4209-BE1F-6C5D8A1DFF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9DA27782-8E1F-422F-B106-31C0E1216D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E8A221D-84EC-47C2-A895-8253858153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F08A0E1C-6626-4DD8-83BE-E83E2DFC84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7360D67F-521C-4D9A-B2B1-392386EA51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F29669A1-CC36-41F4-B0F1-B720DB9894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7DC3ADA6-152F-4D7B-9ABD-30DC8F7A25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1F6CA5EE-56FA-4EF7-9EC7-BC3FB217ED9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703F9222-217B-48EB-8878-EC0B32E322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B48B9A73-A26B-43DB-9BB2-5658871FEA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EDF9DD53-6F04-4203-B61A-240676B7FD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01065752-DE28-425C-8987-168FE9F510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4B78A37C-B329-45F9-AF83-26D5CD82654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FB70B126-9812-487A-AB78-CBCB1B32D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62A622F7-EC16-4F46-83B7-7A7DBCF99A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5607D488-F3A1-4FF6-9C5C-B4C1E147A2C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FDD48CAD-8E9A-434C-9F7E-6031DA9A6A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F70B9979-DEC4-48B9-9462-E3631AC96A9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ADB15ACD-534F-474C-8B1A-8F5B94AEFD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8DFFE368-637C-4309-ABAC-BDCED29B6B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7D3E8255-AD5A-48F8-B948-7BF97DBEE7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784682BD-D253-4704-BB29-6D9C7D3006A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34113DE4-AE89-4F45-9B12-61B04E3E78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8437CF76-AF2F-46BC-9579-872625F1AB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AF2AF364-8140-40A5-9AC8-00C03DA479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AFBA166C-DB92-475D-B0D3-1F7EB2B81A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83F60B4-E774-4D4F-BC7C-A171BB6174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EF18C06C-0984-4FAA-952A-9CBFC0F95C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BDE44802-FF06-46DC-9F7E-D2A329BB29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40945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E53EDA-3B94-4F6B-9E86-D3BB9EBB9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933729-4764-F3A5-0F38-4822EECEE2B8}"/>
              </a:ext>
            </a:extLst>
          </p:cNvPr>
          <p:cNvSpPr>
            <a:spLocks noGrp="1"/>
          </p:cNvSpPr>
          <p:nvPr>
            <p:ph type="title"/>
          </p:nvPr>
        </p:nvSpPr>
        <p:spPr>
          <a:xfrm>
            <a:off x="271853" y="1150076"/>
            <a:ext cx="4073336" cy="4557849"/>
          </a:xfrm>
        </p:spPr>
        <p:txBody>
          <a:bodyPr>
            <a:normAutofit/>
          </a:bodyPr>
          <a:lstStyle/>
          <a:p>
            <a:pPr algn="r"/>
            <a:r>
              <a:rPr lang="en-CA" b="0" cap="none" dirty="0">
                <a:effectLst/>
                <a:latin typeface="Franklin Gothic Heavy" panose="020B0903020102020204" pitchFamily="34" charset="0"/>
              </a:rPr>
              <a:t>Objective/</a:t>
            </a:r>
            <a:br>
              <a:rPr lang="en-CA" b="0" cap="none" dirty="0">
                <a:effectLst/>
                <a:latin typeface="Franklin Gothic Heavy" panose="020B0903020102020204" pitchFamily="34" charset="0"/>
              </a:rPr>
            </a:br>
            <a:r>
              <a:rPr lang="en-CA" b="0" cap="none" dirty="0">
                <a:effectLst/>
                <a:latin typeface="Franklin Gothic Heavy" panose="020B0903020102020204" pitchFamily="34" charset="0"/>
              </a:rPr>
              <a:t>Hypotheses</a:t>
            </a:r>
            <a:endParaRPr lang="en-CA" cap="none" dirty="0">
              <a:latin typeface="Franklin Gothic Heavy" panose="020B0903020102020204" pitchFamily="34" charset="0"/>
            </a:endParaRPr>
          </a:p>
        </p:txBody>
      </p:sp>
      <p:cxnSp>
        <p:nvCxnSpPr>
          <p:cNvPr id="10" name="Straight Connector 9">
            <a:extLst>
              <a:ext uri="{FF2B5EF4-FFF2-40B4-BE49-F238E27FC236}">
                <a16:creationId xmlns:a16="http://schemas.microsoft.com/office/drawing/2014/main" id="{30EFD79F-7790-479B-B7DB-BD0D8C101D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66923" y="1668780"/>
            <a:ext cx="0" cy="352044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9B3AED90-675F-D50C-5481-83EDECB5D3A3}"/>
              </a:ext>
            </a:extLst>
          </p:cNvPr>
          <p:cNvSpPr>
            <a:spLocks noGrp="1"/>
          </p:cNvSpPr>
          <p:nvPr>
            <p:ph idx="1"/>
          </p:nvPr>
        </p:nvSpPr>
        <p:spPr>
          <a:xfrm>
            <a:off x="4780264" y="1150076"/>
            <a:ext cx="7411736" cy="4557849"/>
          </a:xfrm>
        </p:spPr>
        <p:txBody>
          <a:bodyPr>
            <a:normAutofit/>
          </a:bodyPr>
          <a:lstStyle/>
          <a:p>
            <a:r>
              <a:rPr lang="en-US" sz="2400" dirty="0"/>
              <a:t>Objective: </a:t>
            </a:r>
          </a:p>
          <a:p>
            <a:pPr lvl="1"/>
            <a:r>
              <a:rPr lang="en-US" sz="2000" dirty="0"/>
              <a:t>Identify distinct patterns of brain activity that represent processing of different emotions on real and virtual faces.</a:t>
            </a:r>
          </a:p>
          <a:p>
            <a:r>
              <a:rPr lang="en-US" sz="2400" dirty="0"/>
              <a:t>Hypotheses:</a:t>
            </a:r>
          </a:p>
          <a:p>
            <a:pPr lvl="1"/>
            <a:r>
              <a:rPr lang="en-US" sz="2000" dirty="0"/>
              <a:t>Differential activity between real and virtual faces.</a:t>
            </a:r>
          </a:p>
          <a:p>
            <a:pPr lvl="1"/>
            <a:r>
              <a:rPr lang="en-US" sz="2000" dirty="0"/>
              <a:t>Differential activity across different emotions (Anger, Disgust, Fear, Joy, Sadness, Surprise, Neutral).</a:t>
            </a:r>
            <a:endParaRPr lang="en-CA" sz="2000" dirty="0"/>
          </a:p>
        </p:txBody>
      </p:sp>
    </p:spTree>
    <p:extLst>
      <p:ext uri="{BB962C8B-B14F-4D97-AF65-F5344CB8AC3E}">
        <p14:creationId xmlns:p14="http://schemas.microsoft.com/office/powerpoint/2010/main" val="30867449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fad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fade">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fad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fade">
                                      <p:cBhvr>
                                        <p:cTn id="27" dur="500"/>
                                        <p:tgtEl>
                                          <p:spTgt spid="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bldLvl="2"/>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E53EDA-3B94-4F6B-9E86-D3BB9EBB9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ED009A-5378-377F-0007-89069C131869}"/>
              </a:ext>
            </a:extLst>
          </p:cNvPr>
          <p:cNvSpPr>
            <a:spLocks noGrp="1"/>
          </p:cNvSpPr>
          <p:nvPr>
            <p:ph type="title"/>
          </p:nvPr>
        </p:nvSpPr>
        <p:spPr>
          <a:xfrm>
            <a:off x="543701" y="1150076"/>
            <a:ext cx="3801488" cy="4557849"/>
          </a:xfrm>
        </p:spPr>
        <p:txBody>
          <a:bodyPr>
            <a:normAutofit/>
          </a:bodyPr>
          <a:lstStyle/>
          <a:p>
            <a:pPr algn="r"/>
            <a:r>
              <a:rPr lang="en-CA" b="0" cap="none" dirty="0">
                <a:effectLst/>
                <a:latin typeface="Franklin Gothic Heavy" panose="020B0903020102020204" pitchFamily="34" charset="0"/>
              </a:rPr>
              <a:t>Participants</a:t>
            </a:r>
            <a:endParaRPr lang="en-CA" cap="none" dirty="0">
              <a:latin typeface="Franklin Gothic Heavy" panose="020B0903020102020204" pitchFamily="34" charset="0"/>
            </a:endParaRPr>
          </a:p>
        </p:txBody>
      </p:sp>
      <p:cxnSp>
        <p:nvCxnSpPr>
          <p:cNvPr id="10" name="Straight Connector 9">
            <a:extLst>
              <a:ext uri="{FF2B5EF4-FFF2-40B4-BE49-F238E27FC236}">
                <a16:creationId xmlns:a16="http://schemas.microsoft.com/office/drawing/2014/main" id="{30EFD79F-7790-479B-B7DB-BD0D8C101D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66923" y="1668780"/>
            <a:ext cx="0" cy="352044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DC0711F-A087-2918-8969-969F3A85A438}"/>
              </a:ext>
            </a:extLst>
          </p:cNvPr>
          <p:cNvSpPr>
            <a:spLocks noGrp="1"/>
          </p:cNvSpPr>
          <p:nvPr>
            <p:ph idx="1"/>
          </p:nvPr>
        </p:nvSpPr>
        <p:spPr>
          <a:xfrm>
            <a:off x="4988658" y="1150076"/>
            <a:ext cx="6517543" cy="4557849"/>
          </a:xfrm>
        </p:spPr>
        <p:txBody>
          <a:bodyPr>
            <a:normAutofit/>
          </a:bodyPr>
          <a:lstStyle/>
          <a:p>
            <a:r>
              <a:rPr lang="en-US" sz="2000" dirty="0"/>
              <a:t>Participants were recruited from the Ontario Tech University SONA system. </a:t>
            </a:r>
          </a:p>
          <a:p>
            <a:r>
              <a:rPr lang="en-US" sz="2000" dirty="0"/>
              <a:t>87 participants completed the experiment, but only 52 participants were included after excluding those with poor data quality.</a:t>
            </a:r>
          </a:p>
          <a:p>
            <a:r>
              <a:rPr lang="en-US" sz="2000" dirty="0"/>
              <a:t>We used thresholds common in </a:t>
            </a:r>
            <a:r>
              <a:rPr lang="en-US" sz="2000" dirty="0" err="1"/>
              <a:t>fNIRS</a:t>
            </a:r>
            <a:r>
              <a:rPr lang="en-US" sz="2000" dirty="0"/>
              <a:t> research such as the Scalp Coupling Index (SCI). </a:t>
            </a:r>
          </a:p>
          <a:p>
            <a:r>
              <a:rPr lang="en-US" sz="2000" dirty="0"/>
              <a:t> The 52 participants ranged in age from 17-51 years old, with a mean age of 22 years, and 39/52 were female. </a:t>
            </a:r>
            <a:endParaRPr lang="en-CA" sz="2000" dirty="0"/>
          </a:p>
        </p:txBody>
      </p:sp>
    </p:spTree>
    <p:extLst>
      <p:ext uri="{BB962C8B-B14F-4D97-AF65-F5344CB8AC3E}">
        <p14:creationId xmlns:p14="http://schemas.microsoft.com/office/powerpoint/2010/main" val="3908023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12EA8-DBEC-0CE6-14E6-EBA3CD12436F}"/>
              </a:ext>
            </a:extLst>
          </p:cNvPr>
          <p:cNvSpPr>
            <a:spLocks noGrp="1"/>
          </p:cNvSpPr>
          <p:nvPr>
            <p:ph type="title"/>
          </p:nvPr>
        </p:nvSpPr>
        <p:spPr>
          <a:xfrm>
            <a:off x="288099" y="940963"/>
            <a:ext cx="6463430" cy="2088693"/>
          </a:xfrm>
        </p:spPr>
        <p:txBody>
          <a:bodyPr>
            <a:normAutofit/>
          </a:bodyPr>
          <a:lstStyle/>
          <a:p>
            <a:pPr algn="ctr">
              <a:lnSpc>
                <a:spcPct val="90000"/>
              </a:lnSpc>
            </a:pPr>
            <a:r>
              <a:rPr lang="en-CA" b="0" cap="none" dirty="0">
                <a:effectLst/>
                <a:latin typeface="Franklin Gothic Heavy" panose="020B0903020102020204" pitchFamily="34" charset="0"/>
              </a:rPr>
              <a:t>Functional near-infrared spectroscopy (</a:t>
            </a:r>
            <a:r>
              <a:rPr lang="en-CA" b="0" cap="none" dirty="0" err="1">
                <a:effectLst/>
                <a:latin typeface="Franklin Gothic Heavy" panose="020B0903020102020204" pitchFamily="34" charset="0"/>
              </a:rPr>
              <a:t>fNIRS</a:t>
            </a:r>
            <a:r>
              <a:rPr lang="en-CA" b="0" cap="none" dirty="0">
                <a:effectLst/>
                <a:latin typeface="Franklin Gothic Heavy" panose="020B0903020102020204" pitchFamily="34" charset="0"/>
              </a:rPr>
              <a:t>)</a:t>
            </a:r>
            <a:endParaRPr lang="en-CA" cap="none" dirty="0">
              <a:latin typeface="Franklin Gothic Heavy" panose="020B0903020102020204" pitchFamily="34" charset="0"/>
            </a:endParaRPr>
          </a:p>
        </p:txBody>
      </p:sp>
      <p:sp>
        <p:nvSpPr>
          <p:cNvPr id="3" name="Content Placeholder 2">
            <a:extLst>
              <a:ext uri="{FF2B5EF4-FFF2-40B4-BE49-F238E27FC236}">
                <a16:creationId xmlns:a16="http://schemas.microsoft.com/office/drawing/2014/main" id="{01FB6660-A167-595C-AC46-6E64B3680D95}"/>
              </a:ext>
            </a:extLst>
          </p:cNvPr>
          <p:cNvSpPr>
            <a:spLocks noGrp="1"/>
          </p:cNvSpPr>
          <p:nvPr>
            <p:ph idx="1"/>
          </p:nvPr>
        </p:nvSpPr>
        <p:spPr>
          <a:xfrm>
            <a:off x="494077" y="2756011"/>
            <a:ext cx="6051473" cy="3649133"/>
          </a:xfrm>
        </p:spPr>
        <p:txBody>
          <a:bodyPr>
            <a:normAutofit/>
          </a:bodyPr>
          <a:lstStyle/>
          <a:p>
            <a:r>
              <a:rPr lang="en-US" sz="2000" dirty="0"/>
              <a:t>Functional near-infrared spectroscopy (</a:t>
            </a:r>
            <a:r>
              <a:rPr lang="en-US" sz="2000" dirty="0" err="1"/>
              <a:t>fNIRS</a:t>
            </a:r>
            <a:r>
              <a:rPr lang="en-US" sz="2000" dirty="0"/>
              <a:t>) is a non-invasive tool that tracks changes in blood oxygen levels in the brain as an indirect measure of neural activity.</a:t>
            </a:r>
            <a:endParaRPr lang="en-CA" sz="2000" dirty="0"/>
          </a:p>
        </p:txBody>
      </p:sp>
      <p:pic>
        <p:nvPicPr>
          <p:cNvPr id="5" name="Picture 4" descr="A group of white electronic devices&#10;&#10;AI-generated content may be incorrect.">
            <a:extLst>
              <a:ext uri="{FF2B5EF4-FFF2-40B4-BE49-F238E27FC236}">
                <a16:creationId xmlns:a16="http://schemas.microsoft.com/office/drawing/2014/main" id="{390ADCCB-19FD-048A-A9A1-A7E89E3979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89806" y="639098"/>
            <a:ext cx="3589898"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11" name="Picture 10" descr="Diagram of a diagram of a fiber detector&#10;&#10;AI-generated content may be incorrect.">
            <a:extLst>
              <a:ext uri="{FF2B5EF4-FFF2-40B4-BE49-F238E27FC236}">
                <a16:creationId xmlns:a16="http://schemas.microsoft.com/office/drawing/2014/main" id="{A3B17783-80AB-6827-DFC5-B7E83290B95F}"/>
              </a:ext>
            </a:extLst>
          </p:cNvPr>
          <p:cNvPicPr>
            <a:picLocks noChangeAspect="1"/>
          </p:cNvPicPr>
          <p:nvPr/>
        </p:nvPicPr>
        <p:blipFill>
          <a:blip r:embed="rId5"/>
          <a:stretch>
            <a:fillRect/>
          </a:stretch>
        </p:blipFill>
        <p:spPr>
          <a:xfrm>
            <a:off x="6577850" y="3522111"/>
            <a:ext cx="4413810"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484785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95F72-7C0E-9114-93E4-5BFCE6AC2C1A}"/>
              </a:ext>
            </a:extLst>
          </p:cNvPr>
          <p:cNvSpPr>
            <a:spLocks noGrp="1"/>
          </p:cNvSpPr>
          <p:nvPr>
            <p:ph type="title"/>
          </p:nvPr>
        </p:nvSpPr>
        <p:spPr>
          <a:xfrm>
            <a:off x="125260" y="909768"/>
            <a:ext cx="5850951" cy="1950907"/>
          </a:xfrm>
        </p:spPr>
        <p:txBody>
          <a:bodyPr>
            <a:normAutofit/>
          </a:bodyPr>
          <a:lstStyle/>
          <a:p>
            <a:pPr algn="ctr">
              <a:lnSpc>
                <a:spcPct val="90000"/>
              </a:lnSpc>
            </a:pPr>
            <a:r>
              <a:rPr lang="en-CA" cap="none">
                <a:latin typeface="Franklin Gothic Heavy" panose="020B0903020102020204" pitchFamily="34" charset="0"/>
              </a:rPr>
              <a:t>f</a:t>
            </a:r>
            <a:r>
              <a:rPr lang="en-CA" b="0" cap="none">
                <a:effectLst/>
                <a:latin typeface="Franklin Gothic Heavy" panose="020B0903020102020204" pitchFamily="34" charset="0"/>
              </a:rPr>
              <a:t>NIRS Data </a:t>
            </a:r>
            <a:r>
              <a:rPr lang="en-CA" cap="none">
                <a:latin typeface="Franklin Gothic Heavy" panose="020B0903020102020204" pitchFamily="34" charset="0"/>
              </a:rPr>
              <a:t>A</a:t>
            </a:r>
            <a:r>
              <a:rPr lang="en-CA" b="0" cap="none">
                <a:effectLst/>
                <a:latin typeface="Franklin Gothic Heavy" panose="020B0903020102020204" pitchFamily="34" charset="0"/>
              </a:rPr>
              <a:t>cquisition</a:t>
            </a:r>
            <a:endParaRPr lang="en-CA" cap="none" dirty="0">
              <a:latin typeface="Franklin Gothic Heavy" panose="020B0903020102020204" pitchFamily="34" charset="0"/>
            </a:endParaRPr>
          </a:p>
        </p:txBody>
      </p:sp>
      <p:sp>
        <p:nvSpPr>
          <p:cNvPr id="20" name="Rectangle 19">
            <a:extLst>
              <a:ext uri="{FF2B5EF4-FFF2-40B4-BE49-F238E27FC236}">
                <a16:creationId xmlns:a16="http://schemas.microsoft.com/office/drawing/2014/main" id="{738C413B-57E4-4FAD-AF00-1E89B42731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797333" y="4261157"/>
            <a:ext cx="2971800" cy="17083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C07F2FF-6B4C-4038-C47D-29833CF41524}"/>
              </a:ext>
            </a:extLst>
          </p:cNvPr>
          <p:cNvSpPr>
            <a:spLocks noGrp="1"/>
          </p:cNvSpPr>
          <p:nvPr>
            <p:ph idx="1"/>
          </p:nvPr>
        </p:nvSpPr>
        <p:spPr>
          <a:xfrm>
            <a:off x="496014" y="2299099"/>
            <a:ext cx="5109441" cy="3649133"/>
          </a:xfrm>
        </p:spPr>
        <p:txBody>
          <a:bodyPr>
            <a:normAutofit/>
          </a:bodyPr>
          <a:lstStyle/>
          <a:p>
            <a:r>
              <a:rPr lang="en-US" sz="2000" dirty="0"/>
              <a:t>Montage of </a:t>
            </a:r>
            <a:r>
              <a:rPr lang="en-US" sz="2000" dirty="0" err="1"/>
              <a:t>fNIRS</a:t>
            </a:r>
            <a:r>
              <a:rPr lang="en-US" sz="2000" dirty="0"/>
              <a:t> cap, which shows the placement of the </a:t>
            </a:r>
            <a:r>
              <a:rPr lang="en-US" sz="2000" dirty="0" err="1"/>
              <a:t>optodes</a:t>
            </a:r>
            <a:r>
              <a:rPr lang="en-US" sz="2000" dirty="0"/>
              <a:t> on the scalp.</a:t>
            </a:r>
          </a:p>
          <a:p>
            <a:r>
              <a:rPr lang="en-US" sz="2000" dirty="0"/>
              <a:t>Each neighboring pair of source (red) and detector (blue) </a:t>
            </a:r>
            <a:r>
              <a:rPr lang="en-US" sz="2000" dirty="0" err="1"/>
              <a:t>optode</a:t>
            </a:r>
            <a:r>
              <a:rPr lang="en-US" sz="2000" dirty="0"/>
              <a:t> is referred to as a channel (colored line), resulting in 103 channels.</a:t>
            </a:r>
          </a:p>
          <a:p>
            <a:r>
              <a:rPr lang="en-US" sz="2000" dirty="0"/>
              <a:t>The color of the channels correspond to the brain region. </a:t>
            </a:r>
            <a:endParaRPr lang="en-CA" sz="2000" dirty="0"/>
          </a:p>
        </p:txBody>
      </p:sp>
      <p:sp>
        <p:nvSpPr>
          <p:cNvPr id="21" name="Rounded Rectangle 30">
            <a:extLst>
              <a:ext uri="{FF2B5EF4-FFF2-40B4-BE49-F238E27FC236}">
                <a16:creationId xmlns:a16="http://schemas.microsoft.com/office/drawing/2014/main" id="{96184565-6B22-40B8-AEFC-E5D103C550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4408" y="626261"/>
            <a:ext cx="5433751" cy="2711655"/>
          </a:xfrm>
          <a:prstGeom prst="roundRect">
            <a:avLst>
              <a:gd name="adj" fmla="val 7505"/>
            </a:avLst>
          </a:prstGeom>
          <a:solidFill>
            <a:schemeClr val="tx1"/>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35">
            <a:extLst>
              <a:ext uri="{FF2B5EF4-FFF2-40B4-BE49-F238E27FC236}">
                <a16:creationId xmlns:a16="http://schemas.microsoft.com/office/drawing/2014/main" id="{A9B5337D-1BB2-4459-9BD6-59184E3832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4408" y="3515716"/>
            <a:ext cx="5433751" cy="2711655"/>
          </a:xfrm>
          <a:prstGeom prst="roundRect">
            <a:avLst>
              <a:gd name="adj" fmla="val 7505"/>
            </a:avLst>
          </a:prstGeom>
          <a:solidFill>
            <a:schemeClr val="tx1"/>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52EC0FC-885C-8695-063B-FF34B3FF7397}"/>
              </a:ext>
            </a:extLst>
          </p:cNvPr>
          <p:cNvPicPr>
            <a:picLocks noChangeAspect="1"/>
          </p:cNvPicPr>
          <p:nvPr/>
        </p:nvPicPr>
        <p:blipFill>
          <a:blip r:embed="rId4"/>
          <a:stretch>
            <a:fillRect/>
          </a:stretch>
        </p:blipFill>
        <p:spPr>
          <a:xfrm>
            <a:off x="6987771" y="733254"/>
            <a:ext cx="3646229" cy="2497667"/>
          </a:xfrm>
          <a:prstGeom prst="roundRect">
            <a:avLst>
              <a:gd name="adj" fmla="val 5453"/>
            </a:avLst>
          </a:prstGeom>
          <a:ln w="50800" cap="sq" cmpd="dbl">
            <a:noFill/>
            <a:miter lim="800000"/>
          </a:ln>
          <a:effectLst/>
        </p:spPr>
      </p:pic>
      <p:pic>
        <p:nvPicPr>
          <p:cNvPr id="9" name="Picture 8">
            <a:extLst>
              <a:ext uri="{FF2B5EF4-FFF2-40B4-BE49-F238E27FC236}">
                <a16:creationId xmlns:a16="http://schemas.microsoft.com/office/drawing/2014/main" id="{76FE3FAA-EC80-FB9E-8B88-B756E06A84BB}"/>
              </a:ext>
            </a:extLst>
          </p:cNvPr>
          <p:cNvPicPr>
            <a:picLocks noChangeAspect="1"/>
          </p:cNvPicPr>
          <p:nvPr/>
        </p:nvPicPr>
        <p:blipFill>
          <a:blip r:embed="rId5"/>
          <a:stretch>
            <a:fillRect/>
          </a:stretch>
        </p:blipFill>
        <p:spPr>
          <a:xfrm>
            <a:off x="7446041" y="3627079"/>
            <a:ext cx="2729690" cy="2497667"/>
          </a:xfrm>
          <a:prstGeom prst="roundRect">
            <a:avLst>
              <a:gd name="adj" fmla="val 5453"/>
            </a:avLst>
          </a:prstGeom>
          <a:ln w="50800" cap="sq" cmpd="dbl">
            <a:noFill/>
            <a:miter lim="800000"/>
          </a:ln>
          <a:effectLst/>
        </p:spPr>
      </p:pic>
    </p:spTree>
    <p:extLst>
      <p:ext uri="{BB962C8B-B14F-4D97-AF65-F5344CB8AC3E}">
        <p14:creationId xmlns:p14="http://schemas.microsoft.com/office/powerpoint/2010/main" val="1727679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F7BE2-E2BD-C08B-231C-18C59BEB3342}"/>
              </a:ext>
            </a:extLst>
          </p:cNvPr>
          <p:cNvSpPr>
            <a:spLocks noGrp="1"/>
          </p:cNvSpPr>
          <p:nvPr>
            <p:ph type="title"/>
          </p:nvPr>
        </p:nvSpPr>
        <p:spPr>
          <a:xfrm>
            <a:off x="2760635" y="293604"/>
            <a:ext cx="6670730" cy="1608124"/>
          </a:xfrm>
        </p:spPr>
        <p:txBody>
          <a:bodyPr>
            <a:normAutofit/>
          </a:bodyPr>
          <a:lstStyle/>
          <a:p>
            <a:pPr algn="ctr"/>
            <a:r>
              <a:rPr lang="en-CA" b="0" cap="none" dirty="0">
                <a:effectLst/>
                <a:latin typeface="Franklin Gothic Heavy" panose="020B0903020102020204" pitchFamily="34" charset="0"/>
              </a:rPr>
              <a:t>Design and Procedure</a:t>
            </a:r>
            <a:endParaRPr lang="en-CA" cap="none" dirty="0">
              <a:latin typeface="Franklin Gothic Heavy" panose="020B0903020102020204" pitchFamily="34" charset="0"/>
            </a:endParaRPr>
          </a:p>
        </p:txBody>
      </p:sp>
      <p:pic>
        <p:nvPicPr>
          <p:cNvPr id="5" name="Picture 4">
            <a:extLst>
              <a:ext uri="{FF2B5EF4-FFF2-40B4-BE49-F238E27FC236}">
                <a16:creationId xmlns:a16="http://schemas.microsoft.com/office/drawing/2014/main" id="{28EBD999-1C73-D796-0199-DDD6DC227E92}"/>
              </a:ext>
            </a:extLst>
          </p:cNvPr>
          <p:cNvPicPr>
            <a:picLocks noChangeAspect="1"/>
          </p:cNvPicPr>
          <p:nvPr/>
        </p:nvPicPr>
        <p:blipFill>
          <a:blip r:embed="rId4"/>
          <a:stretch>
            <a:fillRect/>
          </a:stretch>
        </p:blipFill>
        <p:spPr>
          <a:xfrm>
            <a:off x="285268" y="2077250"/>
            <a:ext cx="7580538" cy="432090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3" name="Content Placeholder 2">
            <a:extLst>
              <a:ext uri="{FF2B5EF4-FFF2-40B4-BE49-F238E27FC236}">
                <a16:creationId xmlns:a16="http://schemas.microsoft.com/office/drawing/2014/main" id="{6450E920-561E-B533-B36C-349C6436E74B}"/>
              </a:ext>
            </a:extLst>
          </p:cNvPr>
          <p:cNvSpPr>
            <a:spLocks noGrp="1"/>
          </p:cNvSpPr>
          <p:nvPr>
            <p:ph idx="1"/>
          </p:nvPr>
        </p:nvSpPr>
        <p:spPr>
          <a:xfrm>
            <a:off x="7865806" y="2077250"/>
            <a:ext cx="4234336" cy="4320906"/>
          </a:xfrm>
        </p:spPr>
        <p:txBody>
          <a:bodyPr>
            <a:normAutofit/>
          </a:bodyPr>
          <a:lstStyle/>
          <a:p>
            <a:r>
              <a:rPr lang="en-US" sz="2000" dirty="0"/>
              <a:t>Participants viewed 56 blocks of 8 faces, each block being either all real or all virtual faces.</a:t>
            </a:r>
          </a:p>
          <a:p>
            <a:r>
              <a:rPr lang="en-US" sz="2000" dirty="0"/>
              <a:t>Every face in a block displayed the same emotional expression, one of: Anger, Disgust, Fear, Joy, Sadness, Surprise, Neutral. </a:t>
            </a:r>
          </a:p>
          <a:p>
            <a:r>
              <a:rPr lang="en-US" sz="2000" b="1" dirty="0"/>
              <a:t>Memory task:</a:t>
            </a:r>
            <a:r>
              <a:rPr lang="en-US" sz="2000" dirty="0"/>
              <a:t> Participants had to indicate whether the 9th face was present in the previous 8 faces by answering "yes" or "no".</a:t>
            </a:r>
            <a:endParaRPr lang="en-CA" sz="2000" dirty="0"/>
          </a:p>
        </p:txBody>
      </p:sp>
    </p:spTree>
    <p:extLst>
      <p:ext uri="{BB962C8B-B14F-4D97-AF65-F5344CB8AC3E}">
        <p14:creationId xmlns:p14="http://schemas.microsoft.com/office/powerpoint/2010/main" val="508891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DB018-0819-80D6-F9A5-895FA29CC31D}"/>
              </a:ext>
            </a:extLst>
          </p:cNvPr>
          <p:cNvSpPr>
            <a:spLocks noGrp="1"/>
          </p:cNvSpPr>
          <p:nvPr>
            <p:ph type="title"/>
          </p:nvPr>
        </p:nvSpPr>
        <p:spPr>
          <a:xfrm>
            <a:off x="3128072" y="280208"/>
            <a:ext cx="5935856" cy="1608124"/>
          </a:xfrm>
        </p:spPr>
        <p:txBody>
          <a:bodyPr>
            <a:normAutofit/>
          </a:bodyPr>
          <a:lstStyle/>
          <a:p>
            <a:pPr algn="ctr"/>
            <a:r>
              <a:rPr lang="en-CA" b="0" cap="none" dirty="0" err="1">
                <a:effectLst/>
                <a:latin typeface="Franklin Gothic Heavy" panose="020B0903020102020204" pitchFamily="34" charset="0"/>
              </a:rPr>
              <a:t>fNIRS</a:t>
            </a:r>
            <a:r>
              <a:rPr lang="en-CA" b="0" cap="none" dirty="0">
                <a:effectLst/>
                <a:latin typeface="Franklin Gothic Heavy" panose="020B0903020102020204" pitchFamily="34" charset="0"/>
              </a:rPr>
              <a:t> Preprocessing</a:t>
            </a:r>
            <a:endParaRPr lang="en-CA" cap="none" dirty="0">
              <a:latin typeface="Franklin Gothic Heavy" panose="020B0903020102020204" pitchFamily="34" charset="0"/>
            </a:endParaRPr>
          </a:p>
        </p:txBody>
      </p:sp>
      <p:pic>
        <p:nvPicPr>
          <p:cNvPr id="5" name="Picture 4">
            <a:extLst>
              <a:ext uri="{FF2B5EF4-FFF2-40B4-BE49-F238E27FC236}">
                <a16:creationId xmlns:a16="http://schemas.microsoft.com/office/drawing/2014/main" id="{BCB06E99-CE6E-DB06-9F43-20B898CD5DDE}"/>
              </a:ext>
            </a:extLst>
          </p:cNvPr>
          <p:cNvPicPr>
            <a:picLocks noChangeAspect="1"/>
          </p:cNvPicPr>
          <p:nvPr/>
        </p:nvPicPr>
        <p:blipFill>
          <a:blip r:embed="rId4"/>
          <a:stretch>
            <a:fillRect/>
          </a:stretch>
        </p:blipFill>
        <p:spPr>
          <a:xfrm>
            <a:off x="193519" y="2251587"/>
            <a:ext cx="7410049" cy="4168151"/>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3" name="Content Placeholder 2">
            <a:extLst>
              <a:ext uri="{FF2B5EF4-FFF2-40B4-BE49-F238E27FC236}">
                <a16:creationId xmlns:a16="http://schemas.microsoft.com/office/drawing/2014/main" id="{82EF1917-F592-B127-17BF-D8E86A578441}"/>
              </a:ext>
            </a:extLst>
          </p:cNvPr>
          <p:cNvSpPr>
            <a:spLocks noGrp="1"/>
          </p:cNvSpPr>
          <p:nvPr>
            <p:ph idx="1"/>
          </p:nvPr>
        </p:nvSpPr>
        <p:spPr>
          <a:xfrm>
            <a:off x="7690981" y="2251587"/>
            <a:ext cx="4409161" cy="3972232"/>
          </a:xfrm>
        </p:spPr>
        <p:txBody>
          <a:bodyPr>
            <a:normAutofit/>
          </a:bodyPr>
          <a:lstStyle/>
          <a:p>
            <a:r>
              <a:rPr lang="en-US" sz="2000" dirty="0"/>
              <a:t>Prepare raw </a:t>
            </a:r>
            <a:r>
              <a:rPr lang="en-US" sz="2000" dirty="0" err="1"/>
              <a:t>fNIRS</a:t>
            </a:r>
            <a:r>
              <a:rPr lang="en-US" sz="2000" dirty="0"/>
              <a:t> data for analysis by removing noise, artifacts, and irrelevant information.</a:t>
            </a:r>
          </a:p>
          <a:p>
            <a:r>
              <a:rPr lang="en-US" sz="2000" dirty="0"/>
              <a:t>This ensures the data is suitable for extracting meaningful insights about brain activity.</a:t>
            </a:r>
            <a:endParaRPr lang="en-CA" sz="2000" dirty="0"/>
          </a:p>
        </p:txBody>
      </p:sp>
    </p:spTree>
    <p:extLst>
      <p:ext uri="{BB962C8B-B14F-4D97-AF65-F5344CB8AC3E}">
        <p14:creationId xmlns:p14="http://schemas.microsoft.com/office/powerpoint/2010/main" val="3373116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11594DE5-AB8E-4C7C-B51F-658D6179BC3E}">
  <we:reference id="wa200005566" version="3.0.0.2" store="en-US" storeType="OMEX"/>
  <we:alternateReferences>
    <we:reference id="wa200005566" version="3.0.0.2"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Celestial</Template>
  <TotalTime>8101</TotalTime>
  <Words>4382</Words>
  <Application>Microsoft Office PowerPoint</Application>
  <PresentationFormat>Widescreen</PresentationFormat>
  <Paragraphs>305</Paragraphs>
  <Slides>23</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Aptos</vt:lpstr>
      <vt:lpstr>Arial</vt:lpstr>
      <vt:lpstr>Calibri</vt:lpstr>
      <vt:lpstr>Calibri Light</vt:lpstr>
      <vt:lpstr>Consolas</vt:lpstr>
      <vt:lpstr>Franklin Gothic Heavy</vt:lpstr>
      <vt:lpstr>Celestial</vt:lpstr>
      <vt:lpstr>Neural mechanisms in processing of Emotion in Real and Virtual faces</vt:lpstr>
      <vt:lpstr>Intro:  The Importance Of Faces And Emotional Expressions</vt:lpstr>
      <vt:lpstr>Intro:  The Shift to Virtual Environments</vt:lpstr>
      <vt:lpstr>Objective/ Hypotheses</vt:lpstr>
      <vt:lpstr>Participants</vt:lpstr>
      <vt:lpstr>Functional near-infrared spectroscopy (fNIRS)</vt:lpstr>
      <vt:lpstr>fNIRS Data Acquisition</vt:lpstr>
      <vt:lpstr>Design and Procedure</vt:lpstr>
      <vt:lpstr>fNIRS Preprocessing</vt:lpstr>
      <vt:lpstr>Analysis 1: General Linear Model (GLM)</vt:lpstr>
      <vt:lpstr>Analysis 2:  Functional Connectivity</vt:lpstr>
      <vt:lpstr>Analysis 2:  Functional Connectivity</vt:lpstr>
      <vt:lpstr>Results:  Real Vs. Virtual Faces</vt:lpstr>
      <vt:lpstr>Results:  Real Vs. Virtual Faces</vt:lpstr>
      <vt:lpstr>Results: Emotional Faces Neutral Vs. All Other Emotions</vt:lpstr>
      <vt:lpstr>Results: Emotional Faces Surprise Vs. All Other Emotions</vt:lpstr>
      <vt:lpstr>Results: Emotional Faces</vt:lpstr>
      <vt:lpstr>Results: Emotional Faces Fear Vs. All Other Emotions</vt:lpstr>
      <vt:lpstr>Results:  Emotional Faces</vt:lpstr>
      <vt:lpstr>Discussion:  Real Vs. Virtual Faces</vt:lpstr>
      <vt:lpstr>Discussion:  Emotional Faces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Dylan Rapanan</dc:creator>
  <cp:lastModifiedBy>Dylan Rapanan</cp:lastModifiedBy>
  <cp:revision>1</cp:revision>
  <dcterms:created xsi:type="dcterms:W3CDTF">2025-07-10T17:39:39Z</dcterms:created>
  <dcterms:modified xsi:type="dcterms:W3CDTF">2025-07-18T00:02:39Z</dcterms:modified>
</cp:coreProperties>
</file>

<file path=docProps/thumbnail.jpeg>
</file>